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8" r:id="rId4"/>
    <p:sldId id="279" r:id="rId5"/>
    <p:sldId id="282" r:id="rId6"/>
    <p:sldId id="280" r:id="rId7"/>
    <p:sldId id="284" r:id="rId8"/>
    <p:sldId id="281" r:id="rId9"/>
    <p:sldId id="260" r:id="rId10"/>
    <p:sldId id="286" r:id="rId11"/>
    <p:sldId id="287" r:id="rId12"/>
    <p:sldId id="288" r:id="rId13"/>
    <p:sldId id="289" r:id="rId14"/>
    <p:sldId id="290" r:id="rId15"/>
    <p:sldId id="262" r:id="rId16"/>
    <p:sldId id="292" r:id="rId17"/>
    <p:sldId id="293" r:id="rId18"/>
    <p:sldId id="294" r:id="rId19"/>
    <p:sldId id="295" r:id="rId20"/>
    <p:sldId id="267" r:id="rId21"/>
    <p:sldId id="296" r:id="rId22"/>
    <p:sldId id="300" r:id="rId23"/>
    <p:sldId id="301" r:id="rId24"/>
    <p:sldId id="302" r:id="rId25"/>
    <p:sldId id="303" r:id="rId26"/>
    <p:sldId id="304" r:id="rId27"/>
    <p:sldId id="306" r:id="rId28"/>
    <p:sldId id="305" r:id="rId29"/>
    <p:sldId id="307" r:id="rId30"/>
    <p:sldId id="309" r:id="rId31"/>
    <p:sldId id="310" r:id="rId32"/>
    <p:sldId id="312" r:id="rId33"/>
    <p:sldId id="268" r:id="rId34"/>
    <p:sldId id="269" r:id="rId35"/>
    <p:sldId id="276" r:id="rId36"/>
  </p:sldIdLst>
  <p:sldSz cx="18288000" cy="10287000"/>
  <p:notesSz cx="6858000" cy="9144000"/>
  <p:embeddedFontLst>
    <p:embeddedFont>
      <p:font typeface="Avenir Next LT Pro" panose="020B0504020202020204" pitchFamily="34" charset="0"/>
      <p:regular r:id="rId37"/>
      <p:bold r:id="rId38"/>
      <p:italic r:id="rId39"/>
      <p:boldItalic r:id="rId40"/>
    </p:embeddedFont>
    <p:embeddedFont>
      <p:font typeface="Cinzel Decorative" panose="020B0604020202020204" charset="0"/>
      <p:regular r:id="rId41"/>
    </p:embeddedFont>
    <p:embeddedFont>
      <p:font typeface="Circe" panose="020B0604020202020204" charset="0"/>
      <p:regular r:id="rId42"/>
    </p:embeddedFont>
    <p:embeddedFont>
      <p:font typeface="Circe Bold" panose="020B0604020202020204" charset="0"/>
      <p:regular r:id="rId43"/>
    </p:embeddedFont>
    <p:embeddedFont>
      <p:font typeface="Kollektif" panose="020B0604020202020204" charset="0"/>
      <p:regular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303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 varScale="1">
        <p:scale>
          <a:sx n="46" d="100"/>
          <a:sy n="46" d="100"/>
        </p:scale>
        <p:origin x="19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1273" y="6395297"/>
            <a:ext cx="3314306" cy="3532808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-2147081" y="1094520"/>
            <a:ext cx="8115300" cy="3611308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218723" y="2937487"/>
            <a:ext cx="11850555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18"/>
              </a:lnSpc>
              <a:spcBef>
                <a:spcPct val="0"/>
              </a:spcBef>
            </a:pPr>
            <a:r>
              <a:rPr lang="en-US" sz="12000" u="none" strike="noStrike" dirty="0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Getting</a:t>
            </a:r>
          </a:p>
        </p:txBody>
      </p:sp>
      <p:sp>
        <p:nvSpPr>
          <p:cNvPr id="5" name="Freeform 5"/>
          <p:cNvSpPr/>
          <p:nvPr/>
        </p:nvSpPr>
        <p:spPr>
          <a:xfrm>
            <a:off x="675194" y="3407037"/>
            <a:ext cx="2470750" cy="6262270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3518141">
            <a:off x="14238957" y="-730449"/>
            <a:ext cx="2186201" cy="8713121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133088" y="1084995"/>
            <a:ext cx="402182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 spc="1090" dirty="0">
                <a:solidFill>
                  <a:srgbClr val="FDF5E5"/>
                </a:solidFill>
                <a:latin typeface="Circe Bold"/>
                <a:ea typeface="Circe Bold"/>
                <a:cs typeface="Circe Bold"/>
                <a:sym typeface="Circe Bold"/>
              </a:rPr>
              <a:t>Group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3380" y="7407905"/>
            <a:ext cx="7826765" cy="15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</a:pPr>
            <a:r>
              <a:rPr lang="en-US" sz="4200" dirty="0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A Graduate Student’s Guide to Surviving April</a:t>
            </a:r>
            <a:endParaRPr lang="en-US" sz="2100" dirty="0">
              <a:solidFill>
                <a:srgbClr val="FDF5E5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ctr">
              <a:lnSpc>
                <a:spcPts val="4116"/>
              </a:lnSpc>
            </a:pPr>
            <a:r>
              <a:rPr lang="en-US" sz="2100" dirty="0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Chikai Jiang, Li Jiang, Qinghua Li, Julian Sim, Hongyu Yu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81D94-393D-078C-D0D3-2D370320E27E}"/>
              </a:ext>
            </a:extLst>
          </p:cNvPr>
          <p:cNvSpPr txBox="1"/>
          <p:nvPr/>
        </p:nvSpPr>
        <p:spPr>
          <a:xfrm>
            <a:off x="3767183" y="4697462"/>
            <a:ext cx="10884090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20418"/>
              </a:lnSpc>
              <a:spcBef>
                <a:spcPct val="0"/>
              </a:spcBef>
            </a:pPr>
            <a:r>
              <a:rPr lang="en-US" sz="12000" u="none" strike="noStrike" dirty="0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drunk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D4D08-375F-2B05-C072-E231D0881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6714283-EE42-1061-0717-7172A827F81B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DDD418B-F9A7-A656-A57A-37673B080B8A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19B414-6F52-B7F4-881E-156202883C25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50AD2CE-DFF1-7C99-9DDF-B44EC059180A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2D0FEA-4E4F-83BC-41F3-F5018081B4BC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1F8596A-8317-4598-C13A-EB39EFD074A2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4D8905B-D61C-2746-EFB7-4940E2400158}"/>
              </a:ext>
            </a:extLst>
          </p:cNvPr>
          <p:cNvSpPr txBox="1"/>
          <p:nvPr/>
        </p:nvSpPr>
        <p:spPr>
          <a:xfrm>
            <a:off x="-609600" y="562712"/>
            <a:ext cx="11078669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Outcome: Wine Color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F1ECCA-55A9-0B85-87B6-0B3A2C8C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448300"/>
            <a:ext cx="7239002" cy="3749803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22815C5-CE19-C6B8-46DF-E4025418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072721"/>
            <a:ext cx="8627923" cy="7498925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40">
            <a:extLst>
              <a:ext uri="{FF2B5EF4-FFF2-40B4-BE49-F238E27FC236}">
                <a16:creationId xmlns:a16="http://schemas.microsoft.com/office/drawing/2014/main" id="{A3DE9E26-AD83-7D4A-8140-72319562F624}"/>
              </a:ext>
            </a:extLst>
          </p:cNvPr>
          <p:cNvSpPr/>
          <p:nvPr/>
        </p:nvSpPr>
        <p:spPr>
          <a:xfrm flipH="1">
            <a:off x="16535400" y="514488"/>
            <a:ext cx="1597161" cy="710736"/>
          </a:xfrm>
          <a:custGeom>
            <a:avLst/>
            <a:gdLst/>
            <a:ahLst/>
            <a:cxnLst/>
            <a:rect l="l" t="t" r="r" b="b"/>
            <a:pathLst>
              <a:path w="1597161" h="710736">
                <a:moveTo>
                  <a:pt x="1597160" y="0"/>
                </a:moveTo>
                <a:lnTo>
                  <a:pt x="0" y="0"/>
                </a:lnTo>
                <a:lnTo>
                  <a:pt x="0" y="710737"/>
                </a:lnTo>
                <a:lnTo>
                  <a:pt x="1597160" y="710737"/>
                </a:lnTo>
                <a:lnTo>
                  <a:pt x="159716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0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771B2-42B0-CF79-6BB4-6F23E5542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D257855-D4A2-8528-4E75-9C260872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564121"/>
            <a:ext cx="7239002" cy="3912142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23981298-8C29-2D00-0733-3E61E62BD76E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1FD1D8-76D4-FAEA-3CBE-80F7F9703E73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B08C0A-85B7-50B0-D01F-7980059DBC1E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C271789-027A-85A0-A613-C321BD5A3CE0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6DCADD-B62B-420D-B965-67F3588DCD96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A5DDEF1-CECD-9AF0-6A8A-62FDEDB690C5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2C8B0D88-2F0C-608E-E002-F96C8B4E52EA}"/>
              </a:ext>
            </a:extLst>
          </p:cNvPr>
          <p:cNvSpPr txBox="1"/>
          <p:nvPr/>
        </p:nvSpPr>
        <p:spPr>
          <a:xfrm>
            <a:off x="-457200" y="570690"/>
            <a:ext cx="11078669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Outcome: Wine Quality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5E358731-7510-DFCE-441F-A13E8326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6517"/>
            <a:ext cx="8686800" cy="7462805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97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98B1C-41E4-A944-9B08-91B1E756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9C3862-624E-8422-F89F-0EC90570323A}"/>
              </a:ext>
            </a:extLst>
          </p:cNvPr>
          <p:cNvGrpSpPr/>
          <p:nvPr/>
        </p:nvGrpSpPr>
        <p:grpSpPr>
          <a:xfrm>
            <a:off x="0" y="321631"/>
            <a:ext cx="8081601" cy="9643738"/>
            <a:chOff x="0" y="0"/>
            <a:chExt cx="10775468" cy="1285831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B079DF99-F845-1D8B-460C-2F691B8D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2118" r="12013"/>
            <a:stretch>
              <a:fillRect/>
            </a:stretch>
          </p:blipFill>
          <p:spPr>
            <a:xfrm>
              <a:off x="0" y="0"/>
              <a:ext cx="10775468" cy="12858317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6C77C12-7992-AA18-6502-F7221560D5BE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2D1551-B032-588C-3AAA-6F99F166FD0D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318BA7A-04CD-9A54-9BBC-DC2F865EE736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6DC3E5E-5BAB-3F87-6B43-C8298E887906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046354D-3AEB-E94E-0126-0AF33314968C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44251B2-97F0-A49A-3943-35FCDDCFE16E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D180A386-34DE-0F33-FADF-01A2E5228364}"/>
              </a:ext>
            </a:extLst>
          </p:cNvPr>
          <p:cNvSpPr/>
          <p:nvPr/>
        </p:nvSpPr>
        <p:spPr>
          <a:xfrm>
            <a:off x="14097000" y="3972844"/>
            <a:ext cx="3055450" cy="2775846"/>
          </a:xfrm>
          <a:custGeom>
            <a:avLst/>
            <a:gdLst/>
            <a:ahLst/>
            <a:cxnLst/>
            <a:rect l="l" t="t" r="r" b="b"/>
            <a:pathLst>
              <a:path w="3055450" h="2775846">
                <a:moveTo>
                  <a:pt x="0" y="0"/>
                </a:moveTo>
                <a:lnTo>
                  <a:pt x="3055450" y="0"/>
                </a:lnTo>
                <a:lnTo>
                  <a:pt x="3055450" y="2775847"/>
                </a:lnTo>
                <a:lnTo>
                  <a:pt x="0" y="277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346B45B-16F1-D998-360B-89C7CA9D98EB}"/>
              </a:ext>
            </a:extLst>
          </p:cNvPr>
          <p:cNvSpPr txBox="1"/>
          <p:nvPr/>
        </p:nvSpPr>
        <p:spPr>
          <a:xfrm>
            <a:off x="8081601" y="832497"/>
            <a:ext cx="1020639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u="none" strike="noStrike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Bayesian Approach?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8E6AC57-4A9A-90C0-9DE2-FC37328925C4}"/>
              </a:ext>
            </a:extLst>
          </p:cNvPr>
          <p:cNvSpPr txBox="1"/>
          <p:nvPr/>
        </p:nvSpPr>
        <p:spPr>
          <a:xfrm>
            <a:off x="8996945" y="7160459"/>
            <a:ext cx="376110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Well-studied Dataset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1EDA90A-D2B2-5E2F-BFF1-B135992F53BD}"/>
              </a:ext>
            </a:extLst>
          </p:cNvPr>
          <p:cNvSpPr txBox="1"/>
          <p:nvPr/>
        </p:nvSpPr>
        <p:spPr>
          <a:xfrm>
            <a:off x="9345297" y="8055181"/>
            <a:ext cx="3064395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Want to take advantage of wealth of previous studies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B816F32-4831-A48A-BA9E-0B2A63E53259}"/>
              </a:ext>
            </a:extLst>
          </p:cNvPr>
          <p:cNvSpPr txBox="1"/>
          <p:nvPr/>
        </p:nvSpPr>
        <p:spPr>
          <a:xfrm>
            <a:off x="14088055" y="8055180"/>
            <a:ext cx="3064395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Allow for probabilistic statements about results (naturally fascinating as biostats students)</a:t>
            </a: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AA1407D1-7FC5-A61B-2F56-A3E79CAB2418}"/>
              </a:ext>
            </a:extLst>
          </p:cNvPr>
          <p:cNvSpPr/>
          <p:nvPr/>
        </p:nvSpPr>
        <p:spPr>
          <a:xfrm>
            <a:off x="9598562" y="4245447"/>
            <a:ext cx="2557866" cy="2434266"/>
          </a:xfrm>
          <a:custGeom>
            <a:avLst/>
            <a:gdLst/>
            <a:ahLst/>
            <a:cxnLst/>
            <a:rect l="l" t="t" r="r" b="b"/>
            <a:pathLst>
              <a:path w="2557866" h="2434266">
                <a:moveTo>
                  <a:pt x="0" y="0"/>
                </a:moveTo>
                <a:lnTo>
                  <a:pt x="2557866" y="0"/>
                </a:lnTo>
                <a:lnTo>
                  <a:pt x="2557866" y="2434266"/>
                </a:lnTo>
                <a:lnTo>
                  <a:pt x="0" y="243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DF3B19C-4A8B-87EA-A70F-8A59C0EA5F88}"/>
              </a:ext>
            </a:extLst>
          </p:cNvPr>
          <p:cNvSpPr txBox="1"/>
          <p:nvPr/>
        </p:nvSpPr>
        <p:spPr>
          <a:xfrm>
            <a:off x="13744174" y="6952834"/>
            <a:ext cx="3761101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Posterior Predictive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73072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44FAD-9F6F-05D8-3AAF-DD9B3F3F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242B04-93C4-4D4B-435B-5FD79737C167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DEC1FC-A896-3A61-522E-16F66BF1D9CB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323E5F3-8A32-57D1-F4B4-2AD95A3622C4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756CAC-0830-596B-9A1B-8CB53DA70AEF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E9EE762-5F0D-36F1-E6C3-5223A964FE66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8E2A4B-3FAC-0A90-F787-AE5789787846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7676854F-0C5F-AF43-F9F6-E78CD5A49877}"/>
              </a:ext>
            </a:extLst>
          </p:cNvPr>
          <p:cNvSpPr txBox="1"/>
          <p:nvPr/>
        </p:nvSpPr>
        <p:spPr>
          <a:xfrm>
            <a:off x="5609131" y="794867"/>
            <a:ext cx="706973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Rationale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727BBBE-0FC1-E010-CB0B-1E21A8D38F0F}"/>
              </a:ext>
            </a:extLst>
          </p:cNvPr>
          <p:cNvSpPr txBox="1">
            <a:spLocks/>
          </p:cNvSpPr>
          <p:nvPr/>
        </p:nvSpPr>
        <p:spPr>
          <a:xfrm>
            <a:off x="1600200" y="2639511"/>
            <a:ext cx="15742896" cy="65143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Naturally, start off with choice of prior:</a:t>
            </a:r>
          </a:p>
          <a:p>
            <a:pPr lvl="2"/>
            <a:r>
              <a:rPr lang="en-US" sz="3600" dirty="0">
                <a:latin typeface="Circe" panose="020B0604020202020204" charset="0"/>
              </a:rPr>
              <a:t>Agyemang et al. fit several models for logistic regression and provided parameter and variance estimates </a:t>
            </a:r>
            <a:r>
              <a:rPr lang="en-US" sz="3600" b="0" i="0" u="none" strike="noStrike" dirty="0">
                <a:solidFill>
                  <a:srgbClr val="595959"/>
                </a:solidFill>
                <a:effectLst/>
                <a:latin typeface="Circe" panose="020B0604020202020204" charset="0"/>
              </a:rPr>
              <a:t>→</a:t>
            </a:r>
            <a:r>
              <a:rPr lang="en-US" sz="3600" dirty="0">
                <a:latin typeface="Circe" panose="020B0604020202020204" charset="0"/>
              </a:rPr>
              <a:t> Have lots of data, so natural decision to use Normal prior</a:t>
            </a:r>
            <a:endParaRPr lang="en-US" sz="32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Problems?</a:t>
            </a:r>
          </a:p>
          <a:p>
            <a:pPr lvl="2"/>
            <a:r>
              <a:rPr lang="en-US" sz="3600" dirty="0">
                <a:latin typeface="Circe" panose="020B0604020202020204" charset="0"/>
              </a:rPr>
              <a:t>Different prior distributions? </a:t>
            </a:r>
          </a:p>
          <a:p>
            <a:pPr lvl="2"/>
            <a:r>
              <a:rPr lang="en-US" sz="3600" dirty="0">
                <a:latin typeface="Circe" panose="020B0604020202020204" charset="0"/>
              </a:rPr>
              <a:t>Pool different estimates? </a:t>
            </a:r>
          </a:p>
          <a:p>
            <a:pPr lvl="2"/>
            <a:r>
              <a:rPr lang="en-US" sz="3600" dirty="0">
                <a:latin typeface="Circe" panose="020B0604020202020204" charset="0"/>
              </a:rPr>
              <a:t>Power priors?</a:t>
            </a:r>
          </a:p>
          <a:p>
            <a:pPr lvl="2"/>
            <a:r>
              <a:rPr lang="en-US" sz="3600" dirty="0">
                <a:latin typeface="Circe" panose="020B0604020202020204" charset="0"/>
              </a:rPr>
              <a:t>Is this prior even good?</a:t>
            </a:r>
          </a:p>
          <a:p>
            <a:pPr lvl="2"/>
            <a:endParaRPr lang="en-US" sz="32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9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3B253-8DD6-8FD7-75A7-5ED3CB4B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37694DA-3202-655D-B185-663275F46C32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056476-2B22-A7F7-264B-7A29A6298AD6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91DD5EE-F0CD-8AB2-35F9-58E262DAC2EA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FA2769-4BC9-7D27-CA27-65014958B39D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F02F123-07FE-CA6A-72B9-788094B2B60E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E216E12-0841-8898-4D95-1B64D7A77734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535B9C03-34E8-D3B0-1EAD-C8429450BAF7}"/>
              </a:ext>
            </a:extLst>
          </p:cNvPr>
          <p:cNvSpPr txBox="1"/>
          <p:nvPr/>
        </p:nvSpPr>
        <p:spPr>
          <a:xfrm>
            <a:off x="-609600" y="513919"/>
            <a:ext cx="19888200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6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Trace Plots for Predicting Quality of Red Wines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42E51B-E66F-88CF-7FE9-F302548D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664579"/>
            <a:ext cx="7915275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C6375AC9-B33B-D1D1-584E-5F39C45E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64579"/>
            <a:ext cx="7915275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9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78207" y="4997633"/>
            <a:ext cx="445716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Picking the Proper Link</a:t>
            </a:r>
            <a:endParaRPr lang="en-US" sz="2800" b="1" u="none" strike="noStrike" dirty="0">
              <a:solidFill>
                <a:srgbClr val="320909"/>
              </a:solidFill>
              <a:latin typeface="Circe Bold"/>
              <a:ea typeface="Circe Bold"/>
              <a:cs typeface="Circe Bold"/>
              <a:sym typeface="Cir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6598" y="5466507"/>
            <a:ext cx="48006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A natural choice is the canonical link, for the binomial distribution, this is the logit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23548" y="3959496"/>
            <a:ext cx="3364925" cy="82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349"/>
              </a:lnSpc>
            </a:pPr>
            <a:r>
              <a:rPr lang="en-US" sz="4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Link Function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00" y="4691323"/>
            <a:ext cx="48826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Want to fit binomial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6862" y="5241881"/>
            <a:ext cx="459095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Qualit</a:t>
            </a:r>
            <a:r>
              <a:rPr lang="en-US" sz="21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y ranges from 3 to 9, subtract 3 such that our outcomes follows: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Y = (0, …, 6) </a:t>
            </a:r>
            <a:endParaRPr lang="en-US" sz="2100" u="none" strike="noStrike" dirty="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234737" y="3695700"/>
            <a:ext cx="5891798" cy="82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349"/>
              </a:lnSpc>
            </a:pPr>
            <a:r>
              <a:rPr lang="en-US" sz="4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Goals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34841" y="8372985"/>
            <a:ext cx="2303179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Elaborate on what you want to discuss.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1600" y="8108483"/>
            <a:ext cx="62484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Binomial Distribution w/ Logit Link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6182" y="654279"/>
            <a:ext cx="11059762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Binomial Regression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5901858" y="3086100"/>
            <a:ext cx="6548410" cy="4114800"/>
          </a:xfrm>
          <a:custGeom>
            <a:avLst/>
            <a:gdLst/>
            <a:ahLst/>
            <a:cxnLst/>
            <a:rect l="l" t="t" r="r" b="b"/>
            <a:pathLst>
              <a:path w="6548410" h="4114800">
                <a:moveTo>
                  <a:pt x="0" y="0"/>
                </a:moveTo>
                <a:lnTo>
                  <a:pt x="6548410" y="0"/>
                </a:lnTo>
                <a:lnTo>
                  <a:pt x="65484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601204F-3A84-2CFE-98E3-17AD9DA7848F}"/>
              </a:ext>
            </a:extLst>
          </p:cNvPr>
          <p:cNvSpPr txBox="1"/>
          <p:nvPr/>
        </p:nvSpPr>
        <p:spPr>
          <a:xfrm>
            <a:off x="3646182" y="1391266"/>
            <a:ext cx="11059762" cy="1149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5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with Newton Raphson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6C89237-BD90-1A0E-0C86-08BCDC9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3" y="8736840"/>
            <a:ext cx="7837913" cy="829010"/>
          </a:xfrm>
          <a:prstGeom prst="rect">
            <a:avLst/>
          </a:prstGeom>
          <a:noFill/>
          <a:ln w="28575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0834EC3-1C8E-9260-4A9C-6B32E7F0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398" y="8472556"/>
            <a:ext cx="6400800" cy="1047750"/>
          </a:xfrm>
          <a:prstGeom prst="rect">
            <a:avLst/>
          </a:prstGeom>
          <a:noFill/>
          <a:ln w="28575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70F4D38D-AD00-22A7-4044-403FDE793B53}"/>
              </a:ext>
            </a:extLst>
          </p:cNvPr>
          <p:cNvSpPr txBox="1"/>
          <p:nvPr/>
        </p:nvSpPr>
        <p:spPr>
          <a:xfrm>
            <a:off x="11532598" y="7864636"/>
            <a:ext cx="62484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Log Likelihood Under the Canonical Link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7241C-27E5-D17D-4362-CF720F0E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877E26-5774-3DDC-FC9C-6EACD986E1FD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692101-F7B4-B46F-3C55-7331439D7B15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E2F5C03-D916-FAC5-0FAF-090CC2613191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4E63F80-C873-B776-E0D6-95942DB9996E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4E325C8-A20A-2DC7-429A-245769E23A9F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5C57E7A-8EB8-0D91-9D64-E075AAFD41BE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D541E3A2-3026-E045-5F2C-AB930C968448}"/>
              </a:ext>
            </a:extLst>
          </p:cNvPr>
          <p:cNvSpPr txBox="1"/>
          <p:nvPr/>
        </p:nvSpPr>
        <p:spPr>
          <a:xfrm>
            <a:off x="3185564" y="939633"/>
            <a:ext cx="11916869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Fitting via Newton Raphson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0DF7577-7258-8B2C-8E0D-933EB5C941B0}"/>
              </a:ext>
            </a:extLst>
          </p:cNvPr>
          <p:cNvSpPr txBox="1">
            <a:spLocks/>
          </p:cNvSpPr>
          <p:nvPr/>
        </p:nvSpPr>
        <p:spPr>
          <a:xfrm>
            <a:off x="1600200" y="2933700"/>
            <a:ext cx="15742896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1. Fit an initial linear model with transformed response (closed form solution)</a:t>
            </a: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2CF6FD-686A-C0DE-9512-FACA413AC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7" y="3486492"/>
            <a:ext cx="888730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7F83BE-245D-F549-C11E-EBD9E0167E8E}"/>
              </a:ext>
            </a:extLst>
          </p:cNvPr>
          <p:cNvSpPr txBox="1">
            <a:spLocks/>
          </p:cNvSpPr>
          <p:nvPr/>
        </p:nvSpPr>
        <p:spPr>
          <a:xfrm>
            <a:off x="1600200" y="4911828"/>
            <a:ext cx="15742896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2. First and second derivatives are as follows:</a:t>
            </a: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1B449F7-C748-644B-A70B-92E64C7E6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341" y="5498740"/>
            <a:ext cx="106299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6587008-AF80-C233-896F-1FBCA589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16" y="6923509"/>
            <a:ext cx="79819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EC81F9-A02C-7FA9-2C06-B01639621B06}"/>
              </a:ext>
            </a:extLst>
          </p:cNvPr>
          <p:cNvSpPr txBox="1">
            <a:spLocks/>
          </p:cNvSpPr>
          <p:nvPr/>
        </p:nvSpPr>
        <p:spPr>
          <a:xfrm>
            <a:off x="1601337" y="8119396"/>
            <a:ext cx="7390263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3. NR update with tolerance 1e-10</a:t>
            </a:r>
          </a:p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     then follows: </a:t>
            </a: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5F1E61D1-056D-A3FD-8F0F-773A6ABFE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481" y="8373555"/>
            <a:ext cx="8553448" cy="94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E8F604CB-5EFC-2D36-58D7-94C20C14B98D}"/>
              </a:ext>
            </a:extLst>
          </p:cNvPr>
          <p:cNvSpPr/>
          <p:nvPr/>
        </p:nvSpPr>
        <p:spPr>
          <a:xfrm>
            <a:off x="16696381" y="547701"/>
            <a:ext cx="1293430" cy="1338608"/>
          </a:xfrm>
          <a:custGeom>
            <a:avLst/>
            <a:gdLst/>
            <a:ahLst/>
            <a:cxnLst/>
            <a:rect l="l" t="t" r="r" b="b"/>
            <a:pathLst>
              <a:path w="1293430" h="1338608">
                <a:moveTo>
                  <a:pt x="0" y="0"/>
                </a:moveTo>
                <a:lnTo>
                  <a:pt x="1293430" y="0"/>
                </a:lnTo>
                <a:lnTo>
                  <a:pt x="1293430" y="1338608"/>
                </a:lnTo>
                <a:lnTo>
                  <a:pt x="0" y="1338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42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A83FF-1F33-B4D2-DC5F-F63511AA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C80DB60-2C38-AB96-7C80-BCDFAB761099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A0A6DB-F3F0-08E2-83DE-90407828F0B6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3D0F13C-113F-7523-A745-F6826DE37A1C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7F7F744-9843-FD1B-1E2F-B1803EB9AF6E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0AB6545-7033-A9DC-FF11-21C895076301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0ECDFAA-19B0-C50D-3285-980C6D172643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BD2CE24F-1EC1-4DE1-095B-7642A6CB0A8B}"/>
              </a:ext>
            </a:extLst>
          </p:cNvPr>
          <p:cNvSpPr txBox="1"/>
          <p:nvPr/>
        </p:nvSpPr>
        <p:spPr>
          <a:xfrm>
            <a:off x="3185564" y="939633"/>
            <a:ext cx="11916869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The Fitted Model</a:t>
            </a:r>
            <a:endParaRPr lang="en-US" sz="7000" dirty="0">
              <a:solidFill>
                <a:srgbClr val="923030"/>
              </a:solidFill>
              <a:latin typeface="Avenir Next LT Pro" panose="020B0504020202020204" pitchFamily="34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D71E991-47DA-3FB7-0113-AD59F112F9E5}"/>
              </a:ext>
            </a:extLst>
          </p:cNvPr>
          <p:cNvSpPr txBox="1">
            <a:spLocks/>
          </p:cNvSpPr>
          <p:nvPr/>
        </p:nvSpPr>
        <p:spPr>
          <a:xfrm>
            <a:off x="1600200" y="2694850"/>
            <a:ext cx="15742896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Circe" panose="020B0604020202020204" charset="0"/>
              </a:rPr>
              <a:t>Newton Raphson converged in </a:t>
            </a:r>
            <a:r>
              <a:rPr lang="en-US" sz="3600" u="sng" dirty="0">
                <a:latin typeface="Circe" panose="020B0604020202020204" charset="0"/>
              </a:rPr>
              <a:t>3</a:t>
            </a:r>
            <a:r>
              <a:rPr lang="en-US" sz="3600" dirty="0">
                <a:latin typeface="Circe" panose="020B0604020202020204" charset="0"/>
              </a:rPr>
              <a:t> iterations, with iteration 0 being the initial estimate from the specified linear model.</a:t>
            </a: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9927D19-0249-D48C-5AD2-C881041D9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72228"/>
            <a:ext cx="18288000" cy="54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2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44571-A574-45CD-968D-AB964B0AE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6A43A1-AADF-8EEB-7AF2-C2D010C4B7E8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79FCFE-F0C2-94C2-25BB-D7CD887FB95F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1814C9-F002-D77D-6057-91FFF6A6A2E4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73D1127-BAEC-720A-58FC-39510D87F14E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F0C0BD-55BB-8E15-2C15-D7DB96A2141F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F3C4E1-2BE6-0049-D8DD-519F34D73BBA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AAF86A13-A07E-78B2-9A78-F3ABB8531942}"/>
              </a:ext>
            </a:extLst>
          </p:cNvPr>
          <p:cNvSpPr txBox="1"/>
          <p:nvPr/>
        </p:nvSpPr>
        <p:spPr>
          <a:xfrm>
            <a:off x="3185564" y="939633"/>
            <a:ext cx="11916869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Performance on the Test Set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8BB51FD-4BDD-B657-ACF9-45EF51B3784C}"/>
              </a:ext>
            </a:extLst>
          </p:cNvPr>
          <p:cNvSpPr txBox="1">
            <a:spLocks/>
          </p:cNvSpPr>
          <p:nvPr/>
        </p:nvSpPr>
        <p:spPr>
          <a:xfrm>
            <a:off x="10972800" y="8234602"/>
            <a:ext cx="8785850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Circe" panose="020B0604020202020204" charset="0"/>
              </a:rPr>
              <a:t>Overall MAE: 0.518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43DEA0D-461F-D23C-2D84-F283ABC6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400429"/>
            <a:ext cx="13030200" cy="5210950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256D1-43ED-F7DF-6B64-D8A3342871C0}"/>
              </a:ext>
            </a:extLst>
          </p:cNvPr>
          <p:cNvSpPr txBox="1">
            <a:spLocks/>
          </p:cNvSpPr>
          <p:nvPr/>
        </p:nvSpPr>
        <p:spPr>
          <a:xfrm>
            <a:off x="1577350" y="8191500"/>
            <a:ext cx="8785850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Circe" panose="020B0604020202020204" charset="0"/>
              </a:rPr>
              <a:t>Imbalanced wine quality scores</a:t>
            </a:r>
          </a:p>
          <a:p>
            <a:r>
              <a:rPr lang="en-US" sz="3600" dirty="0">
                <a:latin typeface="Circe" panose="020B0604020202020204" charset="0"/>
              </a:rPr>
              <a:t>More accurate for common wine qualities</a:t>
            </a:r>
          </a:p>
        </p:txBody>
      </p:sp>
    </p:spTree>
    <p:extLst>
      <p:ext uri="{BB962C8B-B14F-4D97-AF65-F5344CB8AC3E}">
        <p14:creationId xmlns:p14="http://schemas.microsoft.com/office/powerpoint/2010/main" val="88788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84D1D-3ADB-18B5-05C2-9086B76E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989B62-629A-C703-139B-6E1171F52CF8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AA7C4C3-B698-6FEE-9BBA-8C4A9D0D313A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33B3891-1E02-FD39-D2EF-19F4F7B3D4F9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12501CD-6CE9-E8B9-4180-609D4DB5C921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559F729-360F-100A-53B5-6A94119B31CA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4FC4B55-61D2-138C-7BC1-028D66CAE465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A6DF7BE4-0D83-BA5D-F897-48F81FD3D22C}"/>
              </a:ext>
            </a:extLst>
          </p:cNvPr>
          <p:cNvSpPr txBox="1"/>
          <p:nvPr/>
        </p:nvSpPr>
        <p:spPr>
          <a:xfrm>
            <a:off x="533400" y="176968"/>
            <a:ext cx="13944632" cy="119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90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Testing Significant Features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7F2E1-BCB2-45DE-47EB-EDFDF8298CC4}"/>
              </a:ext>
            </a:extLst>
          </p:cNvPr>
          <p:cNvSpPr txBox="1">
            <a:spLocks/>
          </p:cNvSpPr>
          <p:nvPr/>
        </p:nvSpPr>
        <p:spPr>
          <a:xfrm>
            <a:off x="1600200" y="1943100"/>
            <a:ext cx="15742896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Perform the Wald test for each feature: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A363B-0641-99C0-3BFF-FB91A2F66970}"/>
              </a:ext>
            </a:extLst>
          </p:cNvPr>
          <p:cNvSpPr txBox="1">
            <a:spLocks/>
          </p:cNvSpPr>
          <p:nvPr/>
        </p:nvSpPr>
        <p:spPr>
          <a:xfrm>
            <a:off x="2540555" y="2680648"/>
            <a:ext cx="15742896" cy="76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Circe" panose="020B0604020202020204" charset="0"/>
              </a:rPr>
              <a:t>H</a:t>
            </a:r>
            <a:r>
              <a:rPr lang="en-US" sz="3600" baseline="-25000" dirty="0">
                <a:latin typeface="Circe" panose="020B0604020202020204" charset="0"/>
              </a:rPr>
              <a:t>0</a:t>
            </a:r>
            <a:r>
              <a:rPr lang="en-US" sz="3600" dirty="0">
                <a:latin typeface="Circe" panose="020B0604020202020204" charset="0"/>
              </a:rPr>
              <a:t>: the 𝑖</a:t>
            </a:r>
            <a:r>
              <a:rPr lang="en-US" sz="3600" dirty="0" err="1">
                <a:latin typeface="Circe" panose="020B0604020202020204" charset="0"/>
              </a:rPr>
              <a:t>th</a:t>
            </a:r>
            <a:r>
              <a:rPr lang="en-US" sz="3600" dirty="0">
                <a:latin typeface="Circe" panose="020B0604020202020204" charset="0"/>
              </a:rPr>
              <a:t> feature can be removed.</a:t>
            </a:r>
            <a:endParaRPr lang="en-US" sz="3600" baseline="-25000" dirty="0">
              <a:latin typeface="Circe" panose="020B0604020202020204" charset="0"/>
            </a:endParaRPr>
          </a:p>
          <a:p>
            <a:r>
              <a:rPr lang="en-US" sz="3600" dirty="0">
                <a:latin typeface="Circe" panose="020B0604020202020204" charset="0"/>
              </a:rPr>
              <a:t>H</a:t>
            </a:r>
            <a:r>
              <a:rPr lang="en-US" sz="3600" baseline="-25000" dirty="0">
                <a:latin typeface="Circe" panose="020B0604020202020204" charset="0"/>
              </a:rPr>
              <a:t>a</a:t>
            </a:r>
            <a:r>
              <a:rPr lang="en-US" sz="3600" dirty="0">
                <a:latin typeface="Circe" panose="020B0604020202020204" charset="0"/>
              </a:rPr>
              <a:t>: the 𝑖</a:t>
            </a:r>
            <a:r>
              <a:rPr lang="en-US" sz="3600" dirty="0" err="1">
                <a:latin typeface="Circe" panose="020B0604020202020204" charset="0"/>
              </a:rPr>
              <a:t>th</a:t>
            </a:r>
            <a:r>
              <a:rPr lang="en-US" sz="3600" dirty="0">
                <a:latin typeface="Circe" panose="020B0604020202020204" charset="0"/>
              </a:rPr>
              <a:t> feature cannot be removed.</a:t>
            </a:r>
          </a:p>
          <a:p>
            <a:endParaRPr lang="en-US" sz="3600" dirty="0">
              <a:latin typeface="Circe" panose="020B060402020202020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F1C1876-8B59-9FAC-B463-02F3937F1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57700"/>
            <a:ext cx="17068800" cy="5117677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9488D86-4706-D99F-6CA5-E7950D9E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943100"/>
            <a:ext cx="7539251" cy="9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895BB581-BB20-E8FD-FFC1-3F700A2B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582" y="2824437"/>
            <a:ext cx="41529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4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86050" y="2706106"/>
            <a:ext cx="4315901" cy="4692980"/>
            <a:chOff x="0" y="0"/>
            <a:chExt cx="5754534" cy="62573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4801" r="49139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868618" y="2706106"/>
            <a:ext cx="4315901" cy="4692980"/>
            <a:chOff x="0" y="0"/>
            <a:chExt cx="5754534" cy="625730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20480" b="6892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108049" y="2706106"/>
            <a:ext cx="4315901" cy="4692980"/>
            <a:chOff x="0" y="0"/>
            <a:chExt cx="5754534" cy="625730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8581" t="18873" r="7120" b="20017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  <a:ln w="38100">
              <a:solidFill>
                <a:srgbClr val="000080"/>
              </a:solidFill>
            </a:ln>
          </p:spPr>
        </p:pic>
      </p:grpSp>
      <p:sp>
        <p:nvSpPr>
          <p:cNvPr id="14" name="TextBox 14"/>
          <p:cNvSpPr txBox="1"/>
          <p:nvPr/>
        </p:nvSpPr>
        <p:spPr>
          <a:xfrm>
            <a:off x="8791019" y="7811409"/>
            <a:ext cx="330607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923030"/>
                </a:solidFill>
                <a:latin typeface="Circe Bold"/>
                <a:ea typeface="Circe Bold"/>
                <a:cs typeface="Circe Bold"/>
                <a:sym typeface="Circe Bold"/>
              </a:rPr>
              <a:t>Methodology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10002" y="7811409"/>
            <a:ext cx="330607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80"/>
                </a:solidFill>
                <a:latin typeface="Circe Bold"/>
                <a:ea typeface="Circe Bold"/>
                <a:cs typeface="Circe Bold"/>
                <a:sym typeface="Circe Bold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10002" y="8368665"/>
            <a:ext cx="259340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The Problem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The Solution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Data 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91019" y="8261624"/>
            <a:ext cx="301998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Logistic Regression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Bayesian MCMC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Newton Raphson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SVM &amp; MLP</a:t>
            </a:r>
            <a:endParaRPr lang="en-US" sz="1600" b="1" dirty="0">
              <a:solidFill>
                <a:srgbClr val="923030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668843" y="8368665"/>
            <a:ext cx="259340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Comparison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Conclusions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Future Work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68843" y="7811409"/>
            <a:ext cx="37944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923030"/>
                </a:solidFill>
                <a:latin typeface="Circe Bold"/>
                <a:ea typeface="Circe Bold"/>
                <a:cs typeface="Circe Bold"/>
                <a:sym typeface="Circe Bold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99378" y="825990"/>
            <a:ext cx="10289245" cy="123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u="none" strike="noStrike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Table Of Contents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8385" y="7715250"/>
            <a:ext cx="137634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8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86050" y="7715250"/>
            <a:ext cx="159432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8618" y="7715250"/>
            <a:ext cx="137634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6559479" cy="47625"/>
            <a:chOff x="0" y="0"/>
            <a:chExt cx="4361344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1344" cy="12543"/>
            </a:xfrm>
            <a:custGeom>
              <a:avLst/>
              <a:gdLst/>
              <a:ahLst/>
              <a:cxnLst/>
              <a:rect l="l" t="t" r="r" b="b"/>
              <a:pathLst>
                <a:path w="4361344" h="12543">
                  <a:moveTo>
                    <a:pt x="0" y="0"/>
                  </a:moveTo>
                  <a:lnTo>
                    <a:pt x="4361344" y="0"/>
                  </a:lnTo>
                  <a:lnTo>
                    <a:pt x="4361344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61344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087478" y="5505787"/>
            <a:ext cx="9289595" cy="258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90"/>
              </a:lnSpc>
              <a:spcBef>
                <a:spcPct val="0"/>
              </a:spcBef>
            </a:pPr>
            <a:r>
              <a:rPr lang="en-US" sz="7000" u="none" strike="noStrike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Support Vector</a:t>
            </a:r>
          </a:p>
          <a:p>
            <a:pPr marL="0" lvl="0" indent="0" algn="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Machines</a:t>
            </a:r>
            <a:endParaRPr lang="en-US" sz="7000" u="none" strike="noStrike" dirty="0">
              <a:solidFill>
                <a:srgbClr val="923030"/>
              </a:solidFill>
              <a:latin typeface="Avenir Next LT Pro" panose="020B0504020202020204" pitchFamily="34" charset="0"/>
              <a:ea typeface="Cinzel Decorative"/>
              <a:cs typeface="Cinzel Decorative"/>
              <a:sym typeface="Cinzel Decorative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8927645" cy="10287000"/>
            <a:chOff x="0" y="0"/>
            <a:chExt cx="11903527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r="56534"/>
            <a:stretch>
              <a:fillRect/>
            </a:stretch>
          </p:blipFill>
          <p:spPr>
            <a:xfrm>
              <a:off x="0" y="0"/>
              <a:ext cx="11903527" cy="13716000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14210345" y="217165"/>
            <a:ext cx="4391000" cy="4544373"/>
          </a:xfrm>
          <a:custGeom>
            <a:avLst/>
            <a:gdLst/>
            <a:ahLst/>
            <a:cxnLst/>
            <a:rect l="l" t="t" r="r" b="b"/>
            <a:pathLst>
              <a:path w="4391000" h="4544373">
                <a:moveTo>
                  <a:pt x="0" y="0"/>
                </a:moveTo>
                <a:lnTo>
                  <a:pt x="4391001" y="0"/>
                </a:lnTo>
                <a:lnTo>
                  <a:pt x="4391001" y="4544373"/>
                </a:lnTo>
                <a:lnTo>
                  <a:pt x="0" y="4544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8768-CF34-99D4-F4EA-206F86221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C963FD-861D-24E9-473B-A7E9376F5BB2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421ECBB-2540-CB38-93BB-A1C856DF054F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E29A2F-E27A-0284-4A98-7B9C4CB2B266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60CBC88-C9C8-2819-22EF-6291B3C4BB9C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DB70139-3BFD-B857-D22A-E412FA472BE6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7F00E3C-78B0-5F33-9E96-D4143809209E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0BED79DF-51E3-BBAB-AECD-6D8E8E62C822}"/>
              </a:ext>
            </a:extLst>
          </p:cNvPr>
          <p:cNvSpPr txBox="1"/>
          <p:nvPr/>
        </p:nvSpPr>
        <p:spPr>
          <a:xfrm>
            <a:off x="2286000" y="345443"/>
            <a:ext cx="13944632" cy="119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Linear and Radial Kernels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71EA123-DBBC-9BC2-3AA3-98E0379E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4" y="2014681"/>
            <a:ext cx="7696200" cy="74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00BE5498-3CE5-9EBD-E638-AAEED3D1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688511"/>
            <a:ext cx="9055766" cy="754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798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14C10-84B8-9743-8255-65E89498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2EF9BE0-DA63-D6B8-8972-F084ED1D222E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8E979B-E546-350F-FAE4-664468FB45A7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6A7747-EFBA-C7FD-4F18-DB06CE319153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71DEE0-7988-1FBE-111C-7B8B75C9B2B1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F63F969-AA91-0060-DF1F-D3FCC80BF90C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D4EA83-C459-C99E-2E31-6FB6D9FA59FC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CD8A5372-F0F6-E28A-D647-333E1233B717}"/>
              </a:ext>
            </a:extLst>
          </p:cNvPr>
          <p:cNvSpPr txBox="1"/>
          <p:nvPr/>
        </p:nvSpPr>
        <p:spPr>
          <a:xfrm>
            <a:off x="-227283" y="482545"/>
            <a:ext cx="16459200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Outcome: Wine Color, Linear Kernel </a:t>
            </a:r>
          </a:p>
        </p:txBody>
      </p:sp>
      <p:sp>
        <p:nvSpPr>
          <p:cNvPr id="8" name="Freeform 40">
            <a:extLst>
              <a:ext uri="{FF2B5EF4-FFF2-40B4-BE49-F238E27FC236}">
                <a16:creationId xmlns:a16="http://schemas.microsoft.com/office/drawing/2014/main" id="{DAEFD11D-A3B5-5538-5B12-42F4DA3F754E}"/>
              </a:ext>
            </a:extLst>
          </p:cNvPr>
          <p:cNvSpPr/>
          <p:nvPr/>
        </p:nvSpPr>
        <p:spPr>
          <a:xfrm flipH="1">
            <a:off x="16535400" y="514488"/>
            <a:ext cx="1597161" cy="710736"/>
          </a:xfrm>
          <a:custGeom>
            <a:avLst/>
            <a:gdLst/>
            <a:ahLst/>
            <a:cxnLst/>
            <a:rect l="l" t="t" r="r" b="b"/>
            <a:pathLst>
              <a:path w="1597161" h="710736">
                <a:moveTo>
                  <a:pt x="1597160" y="0"/>
                </a:moveTo>
                <a:lnTo>
                  <a:pt x="0" y="0"/>
                </a:lnTo>
                <a:lnTo>
                  <a:pt x="0" y="710737"/>
                </a:lnTo>
                <a:lnTo>
                  <a:pt x="1597160" y="710737"/>
                </a:lnTo>
                <a:lnTo>
                  <a:pt x="159716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43BB468-3634-0FFE-4C68-0C85EC45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209046"/>
            <a:ext cx="7404347" cy="3309843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513F4E97-36FE-A630-B255-AEF7776F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043019"/>
            <a:ext cx="8760650" cy="7507142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38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2F7C-E083-B0BC-BCAF-B03EE7642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2745D4A-3A69-F05E-3679-D3D49BE2AA2A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9C0366-311D-0632-24B5-375DCEC7B121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716445E-4E20-4ACB-4058-CF4BFC683C14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E0A8349-20F8-4738-968C-0102E610E7EB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7D350C4-E89F-16E8-8EF3-03A4CF0908AF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794C020-382F-783C-7D45-3D17A0C0B896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70917D27-0714-B58F-DCE8-7ECDD81D0A6D}"/>
              </a:ext>
            </a:extLst>
          </p:cNvPr>
          <p:cNvSpPr txBox="1"/>
          <p:nvPr/>
        </p:nvSpPr>
        <p:spPr>
          <a:xfrm>
            <a:off x="-227283" y="482545"/>
            <a:ext cx="16459200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Outcome: Wine Quality, Linear Kernel 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2867A36-2593-EF89-1DCE-F17F03BF3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5145774"/>
            <a:ext cx="6934200" cy="3301314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0982EF06-37F5-CAB7-1BA3-B2EF891CE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6336"/>
            <a:ext cx="9050337" cy="7755380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93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DD9E-3B69-7170-6362-5AD00DE21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F4D8DB-B826-836D-841E-9C5CAE79FB7F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00C11C-5FA4-6C94-308E-FD9DCA170C57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A28157-D78E-282D-D982-2219C73AE8B3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40B66E4-6C0C-4FAB-71A5-2164B8D4E505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10AB23C-DD61-559C-A0C2-4987F97CC73A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A6C8C7C-24A7-B109-C74F-8CC89F75AEB5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9264F6EB-88D1-B84F-1D88-7D4570E47839}"/>
              </a:ext>
            </a:extLst>
          </p:cNvPr>
          <p:cNvSpPr txBox="1"/>
          <p:nvPr/>
        </p:nvSpPr>
        <p:spPr>
          <a:xfrm>
            <a:off x="-227283" y="482545"/>
            <a:ext cx="16459200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Outcome: Wine Color, Radial Kernel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8235ED7-8EC1-E694-4DF8-F16E86E6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17" y="2077882"/>
            <a:ext cx="6858000" cy="3065618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9DDACB5E-4DBA-3876-297B-01645EB41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078529"/>
            <a:ext cx="8594453" cy="7364726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68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506D-C83F-A766-0477-5575644A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C54926A-C745-51BD-32A7-E3AEC67BBACC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FEB669-27C7-D1FF-EA1E-BD12B19C2977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E8366C-8DAF-82B5-300F-EB9F051FAA4A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BEEE953-9068-B1ED-8C5D-3602D18FC2EF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09DC35E-53FB-E711-EEEE-1AF903C7195B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624115B-7299-4C4D-419E-E6B65CCCAD39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B7CE78C-F273-699D-D48C-165EEF8EB9FE}"/>
              </a:ext>
            </a:extLst>
          </p:cNvPr>
          <p:cNvSpPr txBox="1"/>
          <p:nvPr/>
        </p:nvSpPr>
        <p:spPr>
          <a:xfrm>
            <a:off x="-227283" y="482545"/>
            <a:ext cx="16459200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Outcome: Wine Quality, Radial Kernel </a:t>
            </a:r>
          </a:p>
        </p:txBody>
      </p:sp>
      <p:sp>
        <p:nvSpPr>
          <p:cNvPr id="8" name="Freeform 40">
            <a:extLst>
              <a:ext uri="{FF2B5EF4-FFF2-40B4-BE49-F238E27FC236}">
                <a16:creationId xmlns:a16="http://schemas.microsoft.com/office/drawing/2014/main" id="{F66E0821-E7C8-EA05-8ACA-7A17CF83E62B}"/>
              </a:ext>
            </a:extLst>
          </p:cNvPr>
          <p:cNvSpPr/>
          <p:nvPr/>
        </p:nvSpPr>
        <p:spPr>
          <a:xfrm flipH="1">
            <a:off x="16535400" y="514488"/>
            <a:ext cx="1597161" cy="710736"/>
          </a:xfrm>
          <a:custGeom>
            <a:avLst/>
            <a:gdLst/>
            <a:ahLst/>
            <a:cxnLst/>
            <a:rect l="l" t="t" r="r" b="b"/>
            <a:pathLst>
              <a:path w="1597161" h="710736">
                <a:moveTo>
                  <a:pt x="1597160" y="0"/>
                </a:moveTo>
                <a:lnTo>
                  <a:pt x="0" y="0"/>
                </a:lnTo>
                <a:lnTo>
                  <a:pt x="0" y="710737"/>
                </a:lnTo>
                <a:lnTo>
                  <a:pt x="1597160" y="710737"/>
                </a:lnTo>
                <a:lnTo>
                  <a:pt x="159716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9CA0434-FFA2-45F4-5D41-B0717B75D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19176"/>
            <a:ext cx="8727670" cy="7478881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B503866E-559A-24FC-D81E-E95FFC440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3940352"/>
            <a:ext cx="4667250" cy="2028825"/>
          </a:xfrm>
          <a:prstGeom prst="rect">
            <a:avLst/>
          </a:prstGeom>
          <a:noFill/>
          <a:ln w="38100">
            <a:solidFill>
              <a:srgbClr val="000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94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960E-299C-9FF5-098E-EBF80A7A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1BA00B8-CA0C-1195-52E2-103CC06ABF9E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8EB560-2171-850B-991F-6D0D1C0375DD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6994526-93CD-E7E3-4F53-0609896234ED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12419D6-FA73-6660-5E30-3BE148C157F7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E797E35-2FB9-BA15-2E6C-7AB7E72F44B6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DA22469-E7F8-E069-96E7-A9A402899922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D98541C-F3CE-1F8B-7C37-5208245A652D}"/>
              </a:ext>
            </a:extLst>
          </p:cNvPr>
          <p:cNvGrpSpPr>
            <a:grpSpLocks noChangeAspect="1"/>
          </p:cNvGrpSpPr>
          <p:nvPr/>
        </p:nvGrpSpPr>
        <p:grpSpPr>
          <a:xfrm>
            <a:off x="4413194" y="1873567"/>
            <a:ext cx="3566196" cy="4792424"/>
            <a:chOff x="0" y="0"/>
            <a:chExt cx="3663950" cy="492379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E7BEBF-AB6F-FC70-8C93-A3D1F52D2838}"/>
                </a:ext>
              </a:extLst>
            </p:cNvPr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185" r="-5118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5646360-869C-D2A4-3FA1-A8D47A17DE79}"/>
                </a:ext>
              </a:extLst>
            </p:cNvPr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9D04639-B364-9B22-691F-C09645F10371}"/>
              </a:ext>
            </a:extLst>
          </p:cNvPr>
          <p:cNvGrpSpPr>
            <a:grpSpLocks noChangeAspect="1"/>
          </p:cNvGrpSpPr>
          <p:nvPr/>
        </p:nvGrpSpPr>
        <p:grpSpPr>
          <a:xfrm>
            <a:off x="8854849" y="1873567"/>
            <a:ext cx="3566196" cy="4792424"/>
            <a:chOff x="0" y="0"/>
            <a:chExt cx="3663950" cy="492379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4FFD23B-F9DF-8AFC-143F-8D66E3D3A849}"/>
                </a:ext>
              </a:extLst>
            </p:cNvPr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090" r="-5109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D6154E1-D17E-9C3E-D310-F909499729E0}"/>
                </a:ext>
              </a:extLst>
            </p:cNvPr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A151DB4-26D8-A002-B3A2-EB8BF0B0E01C}"/>
              </a:ext>
            </a:extLst>
          </p:cNvPr>
          <p:cNvGrpSpPr>
            <a:grpSpLocks noChangeAspect="1"/>
          </p:cNvGrpSpPr>
          <p:nvPr/>
        </p:nvGrpSpPr>
        <p:grpSpPr>
          <a:xfrm>
            <a:off x="13296503" y="1873567"/>
            <a:ext cx="3566196" cy="4792424"/>
            <a:chOff x="0" y="0"/>
            <a:chExt cx="3663950" cy="492379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BCA9ED3-5842-B299-F208-AB4AF63D8EF5}"/>
                </a:ext>
              </a:extLst>
            </p:cNvPr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8642" t="-37917" r="-1552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2BCF21B-C1A2-DE15-E296-8454E049A874}"/>
                </a:ext>
              </a:extLst>
            </p:cNvPr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E6AFBFE4-1DBC-C6E7-66E8-A573EA6EA81D}"/>
              </a:ext>
            </a:extLst>
          </p:cNvPr>
          <p:cNvSpPr/>
          <p:nvPr/>
        </p:nvSpPr>
        <p:spPr>
          <a:xfrm flipH="1">
            <a:off x="14317601" y="5498999"/>
            <a:ext cx="6595142" cy="4418745"/>
          </a:xfrm>
          <a:custGeom>
            <a:avLst/>
            <a:gdLst/>
            <a:ahLst/>
            <a:cxnLst/>
            <a:rect l="l" t="t" r="r" b="b"/>
            <a:pathLst>
              <a:path w="6595142" h="4418745">
                <a:moveTo>
                  <a:pt x="6595142" y="0"/>
                </a:moveTo>
                <a:lnTo>
                  <a:pt x="0" y="0"/>
                </a:lnTo>
                <a:lnTo>
                  <a:pt x="0" y="4418745"/>
                </a:lnTo>
                <a:lnTo>
                  <a:pt x="6595142" y="4418745"/>
                </a:lnTo>
                <a:lnTo>
                  <a:pt x="659514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5E988D8-BD97-559F-D27B-B293907BFD01}"/>
              </a:ext>
            </a:extLst>
          </p:cNvPr>
          <p:cNvSpPr/>
          <p:nvPr/>
        </p:nvSpPr>
        <p:spPr>
          <a:xfrm>
            <a:off x="363150" y="2302197"/>
            <a:ext cx="3089527" cy="4114800"/>
          </a:xfrm>
          <a:custGeom>
            <a:avLst/>
            <a:gdLst/>
            <a:ahLst/>
            <a:cxnLst/>
            <a:rect l="l" t="t" r="r" b="b"/>
            <a:pathLst>
              <a:path w="3089527" h="4114800">
                <a:moveTo>
                  <a:pt x="0" y="0"/>
                </a:moveTo>
                <a:lnTo>
                  <a:pt x="3089526" y="0"/>
                </a:lnTo>
                <a:lnTo>
                  <a:pt x="30895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E8A9F4F-621A-D2A9-C1BB-4F7E4FD9DC7E}"/>
              </a:ext>
            </a:extLst>
          </p:cNvPr>
          <p:cNvSpPr txBox="1"/>
          <p:nvPr/>
        </p:nvSpPr>
        <p:spPr>
          <a:xfrm>
            <a:off x="1524000" y="7640086"/>
            <a:ext cx="13817077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290"/>
              </a:lnSpc>
              <a:spcBef>
                <a:spcPct val="0"/>
              </a:spcBef>
            </a:pPr>
            <a:r>
              <a:rPr lang="en-US" sz="7000" u="none" strike="noStrike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Multi-layer Perceptron (MLP)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A4D58D-F1F3-A224-ABA6-3A2C0572F890}"/>
              </a:ext>
            </a:extLst>
          </p:cNvPr>
          <p:cNvCxnSpPr>
            <a:cxnSpLocks/>
          </p:cNvCxnSpPr>
          <p:nvPr/>
        </p:nvCxnSpPr>
        <p:spPr>
          <a:xfrm>
            <a:off x="7979390" y="2497387"/>
            <a:ext cx="901061" cy="476375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712B70-55FE-0B0A-BA99-70E8ED26CC12}"/>
              </a:ext>
            </a:extLst>
          </p:cNvPr>
          <p:cNvCxnSpPr>
            <a:cxnSpLocks/>
          </p:cNvCxnSpPr>
          <p:nvPr/>
        </p:nvCxnSpPr>
        <p:spPr>
          <a:xfrm flipV="1">
            <a:off x="7979390" y="3672132"/>
            <a:ext cx="921780" cy="597029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84EE0D-81FA-F1EC-114F-254CEEA6ECF8}"/>
              </a:ext>
            </a:extLst>
          </p:cNvPr>
          <p:cNvCxnSpPr>
            <a:cxnSpLocks/>
          </p:cNvCxnSpPr>
          <p:nvPr/>
        </p:nvCxnSpPr>
        <p:spPr>
          <a:xfrm>
            <a:off x="7953788" y="4269161"/>
            <a:ext cx="916479" cy="623425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77DD0B-8CF5-2EFE-97FC-42F281C0B10F}"/>
              </a:ext>
            </a:extLst>
          </p:cNvPr>
          <p:cNvCxnSpPr>
            <a:cxnSpLocks/>
          </p:cNvCxnSpPr>
          <p:nvPr/>
        </p:nvCxnSpPr>
        <p:spPr>
          <a:xfrm flipV="1">
            <a:off x="7948487" y="4923489"/>
            <a:ext cx="931964" cy="646657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AB52C7-77A6-EA41-8A13-375865232E50}"/>
              </a:ext>
            </a:extLst>
          </p:cNvPr>
          <p:cNvCxnSpPr>
            <a:cxnSpLocks/>
          </p:cNvCxnSpPr>
          <p:nvPr/>
        </p:nvCxnSpPr>
        <p:spPr>
          <a:xfrm>
            <a:off x="7943185" y="4934879"/>
            <a:ext cx="927082" cy="592974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706057-F11C-490A-B600-FB75AF5A33A0}"/>
              </a:ext>
            </a:extLst>
          </p:cNvPr>
          <p:cNvCxnSpPr>
            <a:cxnSpLocks/>
          </p:cNvCxnSpPr>
          <p:nvPr/>
        </p:nvCxnSpPr>
        <p:spPr>
          <a:xfrm>
            <a:off x="7943185" y="5753462"/>
            <a:ext cx="988889" cy="623877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A6F085-0C8A-92C4-ACD8-F03E14A93D13}"/>
              </a:ext>
            </a:extLst>
          </p:cNvPr>
          <p:cNvCxnSpPr>
            <a:cxnSpLocks/>
          </p:cNvCxnSpPr>
          <p:nvPr/>
        </p:nvCxnSpPr>
        <p:spPr>
          <a:xfrm flipV="1">
            <a:off x="12363676" y="5246817"/>
            <a:ext cx="1005647" cy="698744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4C7AE1-2F62-886C-23B0-42F1232C34A1}"/>
              </a:ext>
            </a:extLst>
          </p:cNvPr>
          <p:cNvCxnSpPr>
            <a:cxnSpLocks/>
          </p:cNvCxnSpPr>
          <p:nvPr/>
        </p:nvCxnSpPr>
        <p:spPr>
          <a:xfrm>
            <a:off x="12402891" y="4047885"/>
            <a:ext cx="966432" cy="623425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908A0F-3687-F414-F471-83350F94D52D}"/>
              </a:ext>
            </a:extLst>
          </p:cNvPr>
          <p:cNvCxnSpPr>
            <a:cxnSpLocks/>
          </p:cNvCxnSpPr>
          <p:nvPr/>
        </p:nvCxnSpPr>
        <p:spPr>
          <a:xfrm flipV="1">
            <a:off x="12405627" y="2723287"/>
            <a:ext cx="931964" cy="646657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2466C9-D646-D7EB-F1F0-19BBB4162FF4}"/>
              </a:ext>
            </a:extLst>
          </p:cNvPr>
          <p:cNvCxnSpPr>
            <a:cxnSpLocks/>
          </p:cNvCxnSpPr>
          <p:nvPr/>
        </p:nvCxnSpPr>
        <p:spPr>
          <a:xfrm flipV="1">
            <a:off x="7897832" y="3230275"/>
            <a:ext cx="982619" cy="709862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A9DE7B-F5D7-14E7-BC8D-C771D153662D}"/>
              </a:ext>
            </a:extLst>
          </p:cNvPr>
          <p:cNvCxnSpPr>
            <a:cxnSpLocks/>
          </p:cNvCxnSpPr>
          <p:nvPr/>
        </p:nvCxnSpPr>
        <p:spPr>
          <a:xfrm>
            <a:off x="7948486" y="3004666"/>
            <a:ext cx="947450" cy="580540"/>
          </a:xfrm>
          <a:prstGeom prst="straightConnector1">
            <a:avLst/>
          </a:prstGeom>
          <a:ln w="5715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7E4BDB-4F1B-209B-3D13-D38934253220}"/>
              </a:ext>
            </a:extLst>
          </p:cNvPr>
          <p:cNvCxnSpPr/>
          <p:nvPr/>
        </p:nvCxnSpPr>
        <p:spPr>
          <a:xfrm>
            <a:off x="16831796" y="4326526"/>
            <a:ext cx="1380004" cy="0"/>
          </a:xfrm>
          <a:prstGeom prst="straightConnector1">
            <a:avLst/>
          </a:prstGeom>
          <a:ln w="762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3A7157-4D36-4007-AAF1-9CF8E6D76CAA}"/>
              </a:ext>
            </a:extLst>
          </p:cNvPr>
          <p:cNvCxnSpPr/>
          <p:nvPr/>
        </p:nvCxnSpPr>
        <p:spPr>
          <a:xfrm>
            <a:off x="3821115" y="24765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6200D7-4BC9-9A6C-F6F7-C8B5AEC731F0}"/>
              </a:ext>
            </a:extLst>
          </p:cNvPr>
          <p:cNvCxnSpPr/>
          <p:nvPr/>
        </p:nvCxnSpPr>
        <p:spPr>
          <a:xfrm>
            <a:off x="3810000" y="27813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86D53DD-787A-C955-9A44-17FB4E3EFDEE}"/>
              </a:ext>
            </a:extLst>
          </p:cNvPr>
          <p:cNvCxnSpPr/>
          <p:nvPr/>
        </p:nvCxnSpPr>
        <p:spPr>
          <a:xfrm>
            <a:off x="3821114" y="30861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668A74-3774-25AB-065A-E60031D155E7}"/>
              </a:ext>
            </a:extLst>
          </p:cNvPr>
          <p:cNvCxnSpPr/>
          <p:nvPr/>
        </p:nvCxnSpPr>
        <p:spPr>
          <a:xfrm>
            <a:off x="3809999" y="34671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18B0B9-897B-78AB-2754-90A1008B9EFB}"/>
              </a:ext>
            </a:extLst>
          </p:cNvPr>
          <p:cNvCxnSpPr/>
          <p:nvPr/>
        </p:nvCxnSpPr>
        <p:spPr>
          <a:xfrm>
            <a:off x="3809999" y="38481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D0C4E52-20D2-C11D-8864-89BB96FE94A1}"/>
              </a:ext>
            </a:extLst>
          </p:cNvPr>
          <p:cNvCxnSpPr/>
          <p:nvPr/>
        </p:nvCxnSpPr>
        <p:spPr>
          <a:xfrm>
            <a:off x="3798884" y="42291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248207-FA1F-A8BF-4AEC-4B97AB937802}"/>
              </a:ext>
            </a:extLst>
          </p:cNvPr>
          <p:cNvCxnSpPr/>
          <p:nvPr/>
        </p:nvCxnSpPr>
        <p:spPr>
          <a:xfrm>
            <a:off x="3809998" y="46101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C504CC-87BF-C0B0-9BA5-7514CE4A55B2}"/>
              </a:ext>
            </a:extLst>
          </p:cNvPr>
          <p:cNvCxnSpPr/>
          <p:nvPr/>
        </p:nvCxnSpPr>
        <p:spPr>
          <a:xfrm>
            <a:off x="3798883" y="49911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7958AB-20D5-C4AD-7E6B-389D34EF30CE}"/>
              </a:ext>
            </a:extLst>
          </p:cNvPr>
          <p:cNvCxnSpPr/>
          <p:nvPr/>
        </p:nvCxnSpPr>
        <p:spPr>
          <a:xfrm>
            <a:off x="3809998" y="53721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7413F8-1E38-7761-5BD5-FE5902EE96D2}"/>
              </a:ext>
            </a:extLst>
          </p:cNvPr>
          <p:cNvCxnSpPr/>
          <p:nvPr/>
        </p:nvCxnSpPr>
        <p:spPr>
          <a:xfrm>
            <a:off x="3798883" y="5753100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90D5E06-00D6-EA1F-F639-1799A4B997A7}"/>
              </a:ext>
            </a:extLst>
          </p:cNvPr>
          <p:cNvCxnSpPr/>
          <p:nvPr/>
        </p:nvCxnSpPr>
        <p:spPr>
          <a:xfrm>
            <a:off x="3821114" y="6083448"/>
            <a:ext cx="592079" cy="0"/>
          </a:xfrm>
          <a:prstGeom prst="straightConnector1">
            <a:avLst/>
          </a:prstGeom>
          <a:ln w="38100">
            <a:solidFill>
              <a:srgbClr val="923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133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C1DC-1677-DBE6-5EB9-0BB89B577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8AA8CA-F73E-A799-2BA1-922C4858D191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D7EC39-C322-AC22-1B24-F1DCFD8E70A0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4BFBD15-ED8C-4914-6E49-B2D1ECB01F0B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A6A6E77-43BC-0D94-DF2C-15390714A2BA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53926CB-836D-948F-7AAE-F7536DBFA5E7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2855B5D-61A9-0400-AB84-B4B1AD629CE1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6DC5CF0E-6643-9E87-26B7-9C494B544B89}"/>
              </a:ext>
            </a:extLst>
          </p:cNvPr>
          <p:cNvSpPr txBox="1"/>
          <p:nvPr/>
        </p:nvSpPr>
        <p:spPr>
          <a:xfrm>
            <a:off x="5609131" y="794867"/>
            <a:ext cx="706973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Wine Color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6322E7A-1A9F-221A-AF8D-062175C3295C}"/>
              </a:ext>
            </a:extLst>
          </p:cNvPr>
          <p:cNvSpPr txBox="1">
            <a:spLocks/>
          </p:cNvSpPr>
          <p:nvPr/>
        </p:nvSpPr>
        <p:spPr>
          <a:xfrm>
            <a:off x="891676" y="2175875"/>
            <a:ext cx="15742896" cy="2743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1. Nine network architectures with two hidden layers: </a:t>
            </a: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    ⇒ Then, employ logistic activation function.</a:t>
            </a: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2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7EAC6-7FBA-755B-68A4-D3337D5B4BCD}"/>
              </a:ext>
            </a:extLst>
          </p:cNvPr>
          <p:cNvSpPr txBox="1"/>
          <p:nvPr/>
        </p:nvSpPr>
        <p:spPr>
          <a:xfrm>
            <a:off x="2360023" y="2894172"/>
            <a:ext cx="115867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irce" panose="020B0604020202020204" charset="0"/>
              </a:rPr>
              <a:t>Layer 1 ∈ {5, 4, 3}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irce" panose="020B0604020202020204" charset="0"/>
              </a:rPr>
              <a:t>Layer 2 ∈ {3, 2, 1}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4E0DB6-39AD-49C5-A784-8CBD9AF18042}"/>
              </a:ext>
            </a:extLst>
          </p:cNvPr>
          <p:cNvSpPr txBox="1">
            <a:spLocks/>
          </p:cNvSpPr>
          <p:nvPr/>
        </p:nvSpPr>
        <p:spPr>
          <a:xfrm>
            <a:off x="891676" y="4802531"/>
            <a:ext cx="15742896" cy="8763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2. Evaluate each with 5-fold CV optimizing ROC</a:t>
            </a:r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B739EEE0-BE7D-7301-B30D-B52DD1348544}"/>
              </a:ext>
            </a:extLst>
          </p:cNvPr>
          <p:cNvSpPr/>
          <p:nvPr/>
        </p:nvSpPr>
        <p:spPr>
          <a:xfrm flipH="1">
            <a:off x="335920" y="6153147"/>
            <a:ext cx="1111512" cy="3692265"/>
          </a:xfrm>
          <a:custGeom>
            <a:avLst/>
            <a:gdLst/>
            <a:ahLst/>
            <a:cxnLst/>
            <a:rect l="l" t="t" r="r" b="b"/>
            <a:pathLst>
              <a:path w="502280" h="1668494">
                <a:moveTo>
                  <a:pt x="502280" y="0"/>
                </a:moveTo>
                <a:lnTo>
                  <a:pt x="0" y="0"/>
                </a:lnTo>
                <a:lnTo>
                  <a:pt x="0" y="1668494"/>
                </a:lnTo>
                <a:lnTo>
                  <a:pt x="502280" y="1668494"/>
                </a:lnTo>
                <a:lnTo>
                  <a:pt x="5022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6D7F5F-8084-2591-EE8D-5C34CABCB0EE}"/>
              </a:ext>
            </a:extLst>
          </p:cNvPr>
          <p:cNvSpPr txBox="1">
            <a:spLocks/>
          </p:cNvSpPr>
          <p:nvPr/>
        </p:nvSpPr>
        <p:spPr>
          <a:xfrm>
            <a:off x="1447432" y="5496061"/>
            <a:ext cx="17911546" cy="9970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Circe" panose="020B0604020202020204" charset="0"/>
              </a:rPr>
              <a:t>Model with the hidden unit (4, 3) achieved </a:t>
            </a:r>
            <a:br>
              <a:rPr lang="en-US" sz="3600" dirty="0">
                <a:latin typeface="Circe" panose="020B0604020202020204" charset="0"/>
              </a:rPr>
            </a:br>
            <a:r>
              <a:rPr lang="en-US" sz="3600" dirty="0">
                <a:latin typeface="Circe" panose="020B0604020202020204" charset="0"/>
              </a:rPr>
              <a:t>the highest cross validation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44598-D85B-3863-9122-B8910BAD4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99" b="45888"/>
          <a:stretch/>
        </p:blipFill>
        <p:spPr>
          <a:xfrm>
            <a:off x="10885278" y="3048221"/>
            <a:ext cx="7402721" cy="6827886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34165A78-F735-A605-A931-AD85660E9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10" y="6876990"/>
            <a:ext cx="5514756" cy="28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060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D6BC-B36D-5497-9488-36ECC820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4DE181-9AE2-EA79-34FB-65609ED43B6B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7078191-0ECB-CFD3-E6D7-F9C15855DEAB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7F318F-6BE6-8EE4-F64F-37C8B96160E9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1A408C-7AFC-B324-23D7-DC60B512C8D2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87A162D-323D-4381-AA57-8307E291BCC2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BE5BDA0-BA26-EB49-544F-318597814C44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793A126D-2B47-1C16-808B-18A0D2EAEC5B}"/>
              </a:ext>
            </a:extLst>
          </p:cNvPr>
          <p:cNvSpPr txBox="1"/>
          <p:nvPr/>
        </p:nvSpPr>
        <p:spPr>
          <a:xfrm>
            <a:off x="5609131" y="794867"/>
            <a:ext cx="706973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Wine Quality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6C718CF-2311-5E44-B8B3-3DCA151352F7}"/>
              </a:ext>
            </a:extLst>
          </p:cNvPr>
          <p:cNvSpPr txBox="1">
            <a:spLocks/>
          </p:cNvSpPr>
          <p:nvPr/>
        </p:nvSpPr>
        <p:spPr>
          <a:xfrm>
            <a:off x="891676" y="2175875"/>
            <a:ext cx="15742896" cy="2743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1. Nine network architectures with two hidden layers: </a:t>
            </a: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    ⇒ Then, employ logistic activation function.</a:t>
            </a: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2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  <a:p>
            <a:pPr marL="914400" lvl="2" indent="0">
              <a:buNone/>
            </a:pPr>
            <a:endParaRPr lang="en-US" sz="3600" dirty="0">
              <a:latin typeface="Circe" panose="020B0604020202020204" charset="0"/>
            </a:endParaRPr>
          </a:p>
          <a:p>
            <a:pPr lvl="2"/>
            <a:endParaRPr lang="en-US" sz="3600" dirty="0">
              <a:latin typeface="Circ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199E9-E1C7-3AC5-4FFB-394652E29044}"/>
              </a:ext>
            </a:extLst>
          </p:cNvPr>
          <p:cNvSpPr txBox="1"/>
          <p:nvPr/>
        </p:nvSpPr>
        <p:spPr>
          <a:xfrm>
            <a:off x="2360023" y="2894172"/>
            <a:ext cx="115867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irce" panose="020B0604020202020204" charset="0"/>
              </a:rPr>
              <a:t>Layer 1 ∈ {5, 4, 3}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irce" panose="020B0604020202020204" charset="0"/>
              </a:rPr>
              <a:t>Layer 2 ∈ {3, 2, 1}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3618CE-0737-63B0-5E86-46F15E69FA0A}"/>
              </a:ext>
            </a:extLst>
          </p:cNvPr>
          <p:cNvSpPr txBox="1">
            <a:spLocks/>
          </p:cNvSpPr>
          <p:nvPr/>
        </p:nvSpPr>
        <p:spPr>
          <a:xfrm>
            <a:off x="891676" y="4802531"/>
            <a:ext cx="15742896" cy="8763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2. Evaluate each with 5-fold CV optimizing ROC</a:t>
            </a:r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C3F28FC0-4089-81AD-F18C-4EDE2FD1DEE0}"/>
              </a:ext>
            </a:extLst>
          </p:cNvPr>
          <p:cNvSpPr/>
          <p:nvPr/>
        </p:nvSpPr>
        <p:spPr>
          <a:xfrm flipH="1">
            <a:off x="335920" y="6153147"/>
            <a:ext cx="1111512" cy="3692265"/>
          </a:xfrm>
          <a:custGeom>
            <a:avLst/>
            <a:gdLst/>
            <a:ahLst/>
            <a:cxnLst/>
            <a:rect l="l" t="t" r="r" b="b"/>
            <a:pathLst>
              <a:path w="502280" h="1668494">
                <a:moveTo>
                  <a:pt x="502280" y="0"/>
                </a:moveTo>
                <a:lnTo>
                  <a:pt x="0" y="0"/>
                </a:lnTo>
                <a:lnTo>
                  <a:pt x="0" y="1668494"/>
                </a:lnTo>
                <a:lnTo>
                  <a:pt x="502280" y="1668494"/>
                </a:lnTo>
                <a:lnTo>
                  <a:pt x="5022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550D24-2C27-7D2E-A966-78CE363919CB}"/>
              </a:ext>
            </a:extLst>
          </p:cNvPr>
          <p:cNvSpPr txBox="1">
            <a:spLocks/>
          </p:cNvSpPr>
          <p:nvPr/>
        </p:nvSpPr>
        <p:spPr>
          <a:xfrm>
            <a:off x="1447432" y="5496061"/>
            <a:ext cx="17911546" cy="9970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Circe" panose="020B0604020202020204" charset="0"/>
              </a:rPr>
              <a:t>Model with the hidden unit (5, 3) achieved </a:t>
            </a:r>
            <a:br>
              <a:rPr lang="en-US" sz="3600" dirty="0">
                <a:latin typeface="Circe" panose="020B0604020202020204" charset="0"/>
              </a:rPr>
            </a:br>
            <a:r>
              <a:rPr lang="en-US" sz="3600" dirty="0">
                <a:latin typeface="Circe" panose="020B0604020202020204" charset="0"/>
              </a:rPr>
              <a:t>the highest cross validation performance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9FB3E1-4F5E-D6C8-A12C-DA4927152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75" b="47011"/>
          <a:stretch/>
        </p:blipFill>
        <p:spPr>
          <a:xfrm>
            <a:off x="10668000" y="2871952"/>
            <a:ext cx="7620000" cy="6941709"/>
          </a:xfrm>
          <a:prstGeom prst="rect">
            <a:avLst/>
          </a:prstGeom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FDE31417-3F2F-D6FE-FE62-EDFF6A8E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901807"/>
            <a:ext cx="5114925" cy="280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17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6D15-454B-1880-DDBB-DF8E0DEC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3D8B1A8-7A12-3DA6-489D-B0BCF0597FFB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74BE56-A52D-4D30-0836-A8C431DBB6C3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F22722-80DC-F41E-E5E7-ED43771E2250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E5A91A4-56B7-0912-9A9E-2E558E5B8B23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66C749E-B9FE-3D7E-E5E5-46F997E5855D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1DF4E7-8FE8-17F2-64D2-E040BE2ADDAC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2C520DA-FAA4-8458-226E-BBF1E0976DD2}"/>
              </a:ext>
            </a:extLst>
          </p:cNvPr>
          <p:cNvGrpSpPr/>
          <p:nvPr/>
        </p:nvGrpSpPr>
        <p:grpSpPr>
          <a:xfrm>
            <a:off x="6986049" y="1943100"/>
            <a:ext cx="4315901" cy="4692980"/>
            <a:chOff x="0" y="0"/>
            <a:chExt cx="5754534" cy="6257306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C639C27E-E1E7-86A9-65AB-CF01A497B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01" r="49139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  <a:ln w="38100">
              <a:noFill/>
            </a:ln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F39CA0C-B098-F83E-5689-57C08744D0F2}"/>
              </a:ext>
            </a:extLst>
          </p:cNvPr>
          <p:cNvGrpSpPr/>
          <p:nvPr/>
        </p:nvGrpSpPr>
        <p:grpSpPr>
          <a:xfrm>
            <a:off x="12868617" y="1943100"/>
            <a:ext cx="4315901" cy="4692980"/>
            <a:chOff x="0" y="0"/>
            <a:chExt cx="5754534" cy="6257306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017661BF-9156-F8BB-2258-C07B28E5D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0480" b="6892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  <a:ln w="38100">
              <a:solidFill>
                <a:srgbClr val="000080"/>
              </a:solidFill>
            </a:ln>
          </p:spPr>
        </p:pic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27BC2CF-7E13-B8FA-0AA5-05EE63EAB683}"/>
              </a:ext>
            </a:extLst>
          </p:cNvPr>
          <p:cNvGrpSpPr/>
          <p:nvPr/>
        </p:nvGrpSpPr>
        <p:grpSpPr>
          <a:xfrm>
            <a:off x="1108048" y="1943100"/>
            <a:ext cx="4315901" cy="4692980"/>
            <a:chOff x="0" y="0"/>
            <a:chExt cx="5754534" cy="6257306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BAA643A-7008-3041-AE83-2FE264715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581" t="18873" r="7120" b="20017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65DEFD5D-2F9E-E939-A9F4-43217D02B8A9}"/>
              </a:ext>
            </a:extLst>
          </p:cNvPr>
          <p:cNvSpPr txBox="1"/>
          <p:nvPr/>
        </p:nvSpPr>
        <p:spPr>
          <a:xfrm>
            <a:off x="8791018" y="7048403"/>
            <a:ext cx="330607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923030"/>
                </a:solidFill>
                <a:latin typeface="Circe Bold"/>
                <a:ea typeface="Circe Bold"/>
                <a:cs typeface="Circe Bold"/>
                <a:sym typeface="Circe Bold"/>
              </a:rPr>
              <a:t>Methodology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E828E29-D2A2-0E8D-07F8-8DE09E10766B}"/>
              </a:ext>
            </a:extLst>
          </p:cNvPr>
          <p:cNvSpPr txBox="1"/>
          <p:nvPr/>
        </p:nvSpPr>
        <p:spPr>
          <a:xfrm>
            <a:off x="2910001" y="7048403"/>
            <a:ext cx="330607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923030"/>
                </a:solidFill>
                <a:latin typeface="Circe Bold"/>
                <a:ea typeface="Circe Bold"/>
                <a:cs typeface="Circe Bold"/>
                <a:sym typeface="Circe Bold"/>
              </a:rPr>
              <a:t>Introduction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3721DC9-6A00-A00F-9FC5-62B9A2D3D628}"/>
              </a:ext>
            </a:extLst>
          </p:cNvPr>
          <p:cNvSpPr txBox="1"/>
          <p:nvPr/>
        </p:nvSpPr>
        <p:spPr>
          <a:xfrm>
            <a:off x="2910001" y="7605659"/>
            <a:ext cx="259340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The Problem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The Solution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Data Description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A3958C6-A6E3-D9CD-2ACE-7D6EB1EB6230}"/>
              </a:ext>
            </a:extLst>
          </p:cNvPr>
          <p:cNvSpPr txBox="1"/>
          <p:nvPr/>
        </p:nvSpPr>
        <p:spPr>
          <a:xfrm>
            <a:off x="8791018" y="7498618"/>
            <a:ext cx="301998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Logistic Regression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Bayesian MCMC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Newton Raphson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SVM &amp; MLP</a:t>
            </a:r>
            <a:endParaRPr lang="en-US" sz="1600" b="1" dirty="0">
              <a:solidFill>
                <a:srgbClr val="923030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751FCA4-DC4A-0F34-E4F2-EDE3F40701F3}"/>
              </a:ext>
            </a:extLst>
          </p:cNvPr>
          <p:cNvSpPr txBox="1"/>
          <p:nvPr/>
        </p:nvSpPr>
        <p:spPr>
          <a:xfrm>
            <a:off x="14668842" y="7605659"/>
            <a:ext cx="259340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Comparison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Conclusions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Future Work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FAC0C64-C29D-1372-F7C0-68C2D75573F0}"/>
              </a:ext>
            </a:extLst>
          </p:cNvPr>
          <p:cNvSpPr txBox="1"/>
          <p:nvPr/>
        </p:nvSpPr>
        <p:spPr>
          <a:xfrm>
            <a:off x="14668842" y="7048403"/>
            <a:ext cx="37944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80"/>
                </a:solidFill>
                <a:latin typeface="Circe Bold"/>
                <a:ea typeface="Circe Bold"/>
                <a:cs typeface="Circe Bold"/>
                <a:sym typeface="Circe Bold"/>
              </a:rPr>
              <a:t>Conclusion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7FD42B6-1492-78A8-57B4-98CA41F825FB}"/>
              </a:ext>
            </a:extLst>
          </p:cNvPr>
          <p:cNvSpPr txBox="1"/>
          <p:nvPr/>
        </p:nvSpPr>
        <p:spPr>
          <a:xfrm>
            <a:off x="1108384" y="6952244"/>
            <a:ext cx="137634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E38A1FE-4CD8-D27E-4A14-8CA42AD5C777}"/>
              </a:ext>
            </a:extLst>
          </p:cNvPr>
          <p:cNvSpPr txBox="1"/>
          <p:nvPr/>
        </p:nvSpPr>
        <p:spPr>
          <a:xfrm>
            <a:off x="6986049" y="6952244"/>
            <a:ext cx="159432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79F811C-4BE4-42CE-0526-5B7825847483}"/>
              </a:ext>
            </a:extLst>
          </p:cNvPr>
          <p:cNvSpPr txBox="1"/>
          <p:nvPr/>
        </p:nvSpPr>
        <p:spPr>
          <a:xfrm>
            <a:off x="12868617" y="6952244"/>
            <a:ext cx="137634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8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9534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86AC3-98A3-D8A5-0CC9-C352BD3CB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42830E1-205B-C45F-6AB1-9BD9D6CC6DDB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6F4653A-E777-06DB-28AD-48AFEA1808D2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F666A1E-1A74-317D-9CF4-BD239E792187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AE632C6-B499-6A75-A87C-E7B0A3741B4D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537449-283B-CC7D-3044-730C43AA2EB1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881DE6A-C5F1-3B03-EAD5-D00567ACAB4A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ADC359CB-7EAC-3293-9A0F-0F6220B1152A}"/>
              </a:ext>
            </a:extLst>
          </p:cNvPr>
          <p:cNvSpPr/>
          <p:nvPr/>
        </p:nvSpPr>
        <p:spPr>
          <a:xfrm flipH="1">
            <a:off x="16125841" y="6422108"/>
            <a:ext cx="2082901" cy="3495636"/>
          </a:xfrm>
          <a:custGeom>
            <a:avLst/>
            <a:gdLst/>
            <a:ahLst/>
            <a:cxnLst/>
            <a:rect l="l" t="t" r="r" b="b"/>
            <a:pathLst>
              <a:path w="2082901" h="3495636">
                <a:moveTo>
                  <a:pt x="2082901" y="0"/>
                </a:moveTo>
                <a:lnTo>
                  <a:pt x="0" y="0"/>
                </a:lnTo>
                <a:lnTo>
                  <a:pt x="0" y="3495636"/>
                </a:lnTo>
                <a:lnTo>
                  <a:pt x="2082901" y="3495636"/>
                </a:lnTo>
                <a:lnTo>
                  <a:pt x="20829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754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5E90CC9-4ACD-6099-C30E-20A6B175F440}"/>
              </a:ext>
            </a:extLst>
          </p:cNvPr>
          <p:cNvSpPr txBox="1"/>
          <p:nvPr/>
        </p:nvSpPr>
        <p:spPr>
          <a:xfrm>
            <a:off x="2171684" y="934403"/>
            <a:ext cx="13944632" cy="125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The Problem</a:t>
            </a:r>
            <a:endParaRPr lang="en-US" sz="7000" u="none" strike="noStrike" dirty="0">
              <a:solidFill>
                <a:srgbClr val="923030"/>
              </a:solidFill>
              <a:latin typeface="Avenir Next LT Pro" panose="020B0504020202020204" pitchFamily="34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C9C2DD7-CEAF-132C-D5BA-03F1AB82C875}"/>
              </a:ext>
            </a:extLst>
          </p:cNvPr>
          <p:cNvSpPr/>
          <p:nvPr/>
        </p:nvSpPr>
        <p:spPr>
          <a:xfrm>
            <a:off x="-422975" y="2629939"/>
            <a:ext cx="3029730" cy="6533111"/>
          </a:xfrm>
          <a:custGeom>
            <a:avLst/>
            <a:gdLst/>
            <a:ahLst/>
            <a:cxnLst/>
            <a:rect l="l" t="t" r="r" b="b"/>
            <a:pathLst>
              <a:path w="3029730" h="6533111">
                <a:moveTo>
                  <a:pt x="0" y="0"/>
                </a:moveTo>
                <a:lnTo>
                  <a:pt x="3029730" y="0"/>
                </a:lnTo>
                <a:lnTo>
                  <a:pt x="3029730" y="6533111"/>
                </a:lnTo>
                <a:lnTo>
                  <a:pt x="0" y="653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48320D-F123-6C82-D056-38AF20DE483F}"/>
              </a:ext>
            </a:extLst>
          </p:cNvPr>
          <p:cNvSpPr txBox="1">
            <a:spLocks/>
          </p:cNvSpPr>
          <p:nvPr/>
        </p:nvSpPr>
        <p:spPr>
          <a:xfrm>
            <a:off x="3535704" y="3378717"/>
            <a:ext cx="12169101" cy="503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irce" panose="020B0604020202020204" charset="0"/>
              </a:rPr>
              <a:t>Graduate students don’t have much money and therefore need to choose good wines with limited financial resources. </a:t>
            </a:r>
          </a:p>
          <a:p>
            <a:endParaRPr lang="en-US" dirty="0">
              <a:latin typeface="Circe" panose="020B0604020202020204" charset="0"/>
            </a:endParaRPr>
          </a:p>
          <a:p>
            <a:r>
              <a:rPr lang="en-US" dirty="0">
                <a:latin typeface="Circe" panose="020B0604020202020204" charset="0"/>
              </a:rPr>
              <a:t>However, many grad students don’t know what a “good wine” is.</a:t>
            </a:r>
          </a:p>
          <a:p>
            <a:endParaRPr lang="en-US" dirty="0">
              <a:latin typeface="Circe" panose="020B0604020202020204" charset="0"/>
            </a:endParaRPr>
          </a:p>
          <a:p>
            <a:r>
              <a:rPr lang="en-US" dirty="0">
                <a:latin typeface="Circe" panose="020B0604020202020204" charset="0"/>
              </a:rPr>
              <a:t>Wine taste may be subjective, but there is growing interest in identifying objective qualities that contribute to wine quality or at least identifying qualities that experts believe make a good wine.</a:t>
            </a:r>
          </a:p>
          <a:p>
            <a:endParaRPr lang="en-US" dirty="0">
              <a:latin typeface="Circe" panose="020B0604020202020204" charset="0"/>
            </a:endParaRPr>
          </a:p>
          <a:p>
            <a:endParaRPr lang="en-US" dirty="0">
              <a:latin typeface="Circe" panose="020B0604020202020204" charset="0"/>
            </a:endParaRPr>
          </a:p>
          <a:p>
            <a:endParaRPr lang="en-US" dirty="0">
              <a:latin typeface="Cir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3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A7063-89BA-F7CE-0609-7C2D441B6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BD08A1-B1FD-05B2-5B39-E499623C0F24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80BA7E-9F38-EF22-7399-FE0B39004587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C0E814B-4DB2-A748-A80B-AF2B70932E81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5D9CA7D-6830-5C36-F9C1-E22B1498C648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764507E-EBA1-0630-4EBB-3FDB03BFA757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1E20E7-BEC3-1BC5-873A-7C750D161F5A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9F103FDA-0DD4-C62A-6420-4A24BB023E1D}"/>
              </a:ext>
            </a:extLst>
          </p:cNvPr>
          <p:cNvSpPr txBox="1"/>
          <p:nvPr/>
        </p:nvSpPr>
        <p:spPr>
          <a:xfrm>
            <a:off x="3690197" y="484420"/>
            <a:ext cx="10907599" cy="121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Comparison of Methods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288F4E-F1B3-2676-13A7-AB00EE0E9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42508"/>
              </p:ext>
            </p:extLst>
          </p:nvPr>
        </p:nvGraphicFramePr>
        <p:xfrm>
          <a:off x="571497" y="1752542"/>
          <a:ext cx="17145001" cy="7997503"/>
        </p:xfrm>
        <a:graphic>
          <a:graphicData uri="http://schemas.openxmlformats.org/drawingml/2006/table">
            <a:tbl>
              <a:tblPr/>
              <a:tblGrid>
                <a:gridCol w="3863390">
                  <a:extLst>
                    <a:ext uri="{9D8B030D-6E8A-4147-A177-3AD203B41FA5}">
                      <a16:colId xmlns:a16="http://schemas.microsoft.com/office/drawing/2014/main" val="1393662066"/>
                    </a:ext>
                  </a:extLst>
                </a:gridCol>
                <a:gridCol w="2402606">
                  <a:extLst>
                    <a:ext uri="{9D8B030D-6E8A-4147-A177-3AD203B41FA5}">
                      <a16:colId xmlns:a16="http://schemas.microsoft.com/office/drawing/2014/main" val="2496125549"/>
                    </a:ext>
                  </a:extLst>
                </a:gridCol>
                <a:gridCol w="2210399">
                  <a:extLst>
                    <a:ext uri="{9D8B030D-6E8A-4147-A177-3AD203B41FA5}">
                      <a16:colId xmlns:a16="http://schemas.microsoft.com/office/drawing/2014/main" val="3273933919"/>
                    </a:ext>
                  </a:extLst>
                </a:gridCol>
                <a:gridCol w="2095073">
                  <a:extLst>
                    <a:ext uri="{9D8B030D-6E8A-4147-A177-3AD203B41FA5}">
                      <a16:colId xmlns:a16="http://schemas.microsoft.com/office/drawing/2014/main" val="478595353"/>
                    </a:ext>
                  </a:extLst>
                </a:gridCol>
                <a:gridCol w="2114294">
                  <a:extLst>
                    <a:ext uri="{9D8B030D-6E8A-4147-A177-3AD203B41FA5}">
                      <a16:colId xmlns:a16="http://schemas.microsoft.com/office/drawing/2014/main" val="119217563"/>
                    </a:ext>
                  </a:extLst>
                </a:gridCol>
                <a:gridCol w="2114294">
                  <a:extLst>
                    <a:ext uri="{9D8B030D-6E8A-4147-A177-3AD203B41FA5}">
                      <a16:colId xmlns:a16="http://schemas.microsoft.com/office/drawing/2014/main" val="3254937089"/>
                    </a:ext>
                  </a:extLst>
                </a:gridCol>
                <a:gridCol w="2344945">
                  <a:extLst>
                    <a:ext uri="{9D8B030D-6E8A-4147-A177-3AD203B41FA5}">
                      <a16:colId xmlns:a16="http://schemas.microsoft.com/office/drawing/2014/main" val="777010459"/>
                    </a:ext>
                  </a:extLst>
                </a:gridCol>
              </a:tblGrid>
              <a:tr h="705904">
                <a:tc rowSpan="2"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Method</a:t>
                      </a:r>
                      <a:endParaRPr lang="en-US" sz="3600" dirty="0">
                        <a:effectLst/>
                        <a:latin typeface="Circe" panose="020B0604020202020204" charset="0"/>
                      </a:endParaRPr>
                    </a:p>
                  </a:txBody>
                  <a:tcPr marL="189646" marR="189646" marT="94823" marB="94823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Wine Quality</a:t>
                      </a:r>
                      <a:endParaRPr lang="en-US" sz="3600">
                        <a:effectLst/>
                        <a:latin typeface="Circe" panose="020B0604020202020204" charset="0"/>
                      </a:endParaRPr>
                    </a:p>
                  </a:txBody>
                  <a:tcPr marL="189646" marR="189646" marT="94823" marB="94823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Wine Color</a:t>
                      </a:r>
                      <a:endParaRPr lang="en-US" sz="3600" dirty="0">
                        <a:effectLst/>
                        <a:latin typeface="Circe" panose="020B0604020202020204" charset="0"/>
                      </a:endParaRPr>
                    </a:p>
                  </a:txBody>
                  <a:tcPr marL="189646" marR="189646" marT="94823" marB="94823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05604"/>
                  </a:ext>
                </a:extLst>
              </a:tr>
              <a:tr h="1148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Accuracy</a:t>
                      </a:r>
                      <a:endParaRPr lang="en-US" sz="3600" dirty="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Precision</a:t>
                      </a:r>
                      <a:endParaRPr lang="en-US" sz="36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Recall</a:t>
                      </a:r>
                      <a:endParaRPr lang="en-US" sz="36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Accuracy</a:t>
                      </a:r>
                      <a:endParaRPr lang="en-US" sz="36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Precision</a:t>
                      </a:r>
                      <a:endParaRPr lang="en-US" sz="36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Recall</a:t>
                      </a:r>
                      <a:endParaRPr lang="en-US" sz="36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311498"/>
                  </a:ext>
                </a:extLst>
              </a:tr>
              <a:tr h="1148410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Logistic Regression</a:t>
                      </a:r>
                      <a:endParaRPr lang="en-US" sz="2800" dirty="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0.8085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0.5431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0.2432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0.9969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0.9969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0.9906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77483"/>
                  </a:ext>
                </a:extLst>
              </a:tr>
              <a:tr h="203342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Bayesian Logistic Regression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Inf: 0.7723</a:t>
                      </a:r>
                      <a:endParaRPr lang="en-US" sz="2800" dirty="0">
                        <a:effectLst/>
                        <a:latin typeface="Circe" panose="020B0604020202020204" charset="0"/>
                      </a:endParaRPr>
                    </a:p>
                    <a:p>
                      <a:pPr rtl="0" fontAlgn="ctr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No: 0.8023</a:t>
                      </a:r>
                      <a:endParaRPr lang="en-US" sz="2800" dirty="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Inf: 0.8061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No: 0.8096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Inf: 0.9424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No: 0.9846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0.9577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0.9623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0.9816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875325"/>
                  </a:ext>
                </a:extLst>
              </a:tr>
              <a:tr h="203342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SVM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L: 0.8008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R: 0.8415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L: NA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R: 0.7227 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L: 0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R: 0.3320 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L: 0.9985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R: 0.9985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L: 1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R: 1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L: 0.9938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R: 0.9938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247785"/>
                  </a:ext>
                </a:extLst>
              </a:tr>
              <a:tr h="895549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MLP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0.8246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0.6040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0.3475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0.9969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1</a:t>
                      </a:r>
                      <a:endParaRPr lang="en-US" sz="280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irce" panose="020B0604020202020204" charset="0"/>
                        </a:rPr>
                        <a:t>0.9875</a:t>
                      </a:r>
                      <a:endParaRPr lang="en-US" sz="2800" dirty="0">
                        <a:effectLst/>
                        <a:latin typeface="Circe" panose="020B0604020202020204" charset="0"/>
                      </a:endParaRPr>
                    </a:p>
                  </a:txBody>
                  <a:tcPr marL="131698" marR="131698" marT="131698" marB="131698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58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875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2D55E-7CFC-2129-FD1E-A816FF469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5D080EA-CEFB-6319-C00E-9A54979B1142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9971E22-2873-FBEF-9D45-29CD39965DAA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304EC7-3391-71BF-7A9F-3832F664D4CA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48D4D80-1B2B-FBDA-0B19-21C9428CB316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2443B37-2CF7-F979-995D-B8587A1593D6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D5100B-46EE-BE7A-293A-2E49C84A83EF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5091A23A-1334-5F82-0D58-F999379CA8AF}"/>
              </a:ext>
            </a:extLst>
          </p:cNvPr>
          <p:cNvSpPr txBox="1"/>
          <p:nvPr/>
        </p:nvSpPr>
        <p:spPr>
          <a:xfrm>
            <a:off x="5609131" y="794867"/>
            <a:ext cx="706973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Conclusion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0564064-50C6-E2AB-5ED5-AE09C31B67B0}"/>
              </a:ext>
            </a:extLst>
          </p:cNvPr>
          <p:cNvSpPr txBox="1">
            <a:spLocks/>
          </p:cNvSpPr>
          <p:nvPr/>
        </p:nvSpPr>
        <p:spPr>
          <a:xfrm>
            <a:off x="1371600" y="3595648"/>
            <a:ext cx="16459200" cy="65143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latin typeface="Circe" panose="020B0604020202020204" charset="0"/>
              </a:rPr>
              <a:t>Color: </a:t>
            </a:r>
            <a:r>
              <a:rPr lang="en-US" sz="3600" dirty="0">
                <a:latin typeface="Circe" panose="020B0604020202020204" charset="0"/>
              </a:rPr>
              <a:t>All models demonstrated strong predictive ability. </a:t>
            </a:r>
          </a:p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	Best: Logistic regression was selected for its simplicity and interpretability.</a:t>
            </a:r>
          </a:p>
          <a:p>
            <a:pPr marL="0" indent="0">
              <a:buNone/>
            </a:pPr>
            <a:br>
              <a:rPr lang="en-US" sz="3600" b="1" dirty="0">
                <a:latin typeface="Circe" panose="020B0604020202020204" charset="0"/>
              </a:rPr>
            </a:br>
            <a:endParaRPr lang="en-US" sz="3600" b="1" dirty="0">
              <a:latin typeface="Circe" panose="020B0604020202020204" charset="0"/>
            </a:endParaRPr>
          </a:p>
          <a:p>
            <a:pPr marL="0" indent="0">
              <a:buNone/>
            </a:pPr>
            <a:r>
              <a:rPr lang="en-US" sz="3600" b="1" dirty="0">
                <a:latin typeface="Circe" panose="020B0604020202020204" charset="0"/>
              </a:rPr>
              <a:t>Quality: </a:t>
            </a:r>
            <a:r>
              <a:rPr lang="en-US" sz="3600" dirty="0">
                <a:latin typeface="Circe" panose="020B0604020202020204" charset="0"/>
              </a:rPr>
              <a:t>Overall, predicting quality proved more challenging. </a:t>
            </a:r>
          </a:p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	Best: Bayesian Logistic Regression showed notable improvement compared </a:t>
            </a:r>
            <a:br>
              <a:rPr lang="en-US" sz="3600" dirty="0">
                <a:latin typeface="Circe" panose="020B0604020202020204" charset="0"/>
              </a:rPr>
            </a:br>
            <a:r>
              <a:rPr lang="en-US" sz="3600" dirty="0">
                <a:latin typeface="Circe" panose="020B0604020202020204" charset="0"/>
              </a:rPr>
              <a:t>		  to other models</a:t>
            </a:r>
            <a:endParaRPr lang="en-US" sz="3600" b="1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93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40925-31C5-6E4F-C1F7-68092A94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06EF96-AC53-D6BE-1D5C-229A471A5728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B6498F-390E-4FEC-35D8-BF2ADAB48709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88FB12A-9360-BC9E-8EFE-2A4B6C125A3B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675D8EC-2BFA-7660-D0D2-A709A6A67E53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ABF17F5-04A8-06E7-191F-7C27C0C8902E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EB88EA-43E0-ECC9-9FBD-B76F7AC77BC6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08D12B38-74D9-8F5B-56A6-4C18B7430D56}"/>
              </a:ext>
            </a:extLst>
          </p:cNvPr>
          <p:cNvSpPr txBox="1"/>
          <p:nvPr/>
        </p:nvSpPr>
        <p:spPr>
          <a:xfrm>
            <a:off x="5609131" y="794867"/>
            <a:ext cx="706973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Conclusion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55C798F-3DA8-4F5D-4306-2DBCB696028D}"/>
              </a:ext>
            </a:extLst>
          </p:cNvPr>
          <p:cNvSpPr txBox="1">
            <a:spLocks/>
          </p:cNvSpPr>
          <p:nvPr/>
        </p:nvSpPr>
        <p:spPr>
          <a:xfrm>
            <a:off x="1371600" y="3595648"/>
            <a:ext cx="16459200" cy="65143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latin typeface="Circe" panose="020B0604020202020204" charset="0"/>
              </a:rPr>
              <a:t>Main Research Aims:</a:t>
            </a:r>
            <a:r>
              <a:rPr lang="en-US" sz="3600" dirty="0">
                <a:latin typeface="Circe" panose="020B0604020202020204" charset="0"/>
              </a:rPr>
              <a:t> What characteristics might good quality wine have? What characteristics might red wines have that whites do not? Do these characteristics differ across color?</a:t>
            </a:r>
            <a:endParaRPr lang="en-US" sz="3600" b="1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sz="3600" dirty="0">
              <a:latin typeface="Circe" panose="020B0604020202020204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691C13DE-9BA6-B2D5-4982-0C5C4FF7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45" y="5779489"/>
            <a:ext cx="16158710" cy="28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54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48032" y="2489889"/>
            <a:ext cx="3038813" cy="3011188"/>
          </a:xfrm>
          <a:custGeom>
            <a:avLst/>
            <a:gdLst/>
            <a:ahLst/>
            <a:cxnLst/>
            <a:rect l="l" t="t" r="r" b="b"/>
            <a:pathLst>
              <a:path w="3038813" h="3011188">
                <a:moveTo>
                  <a:pt x="0" y="0"/>
                </a:moveTo>
                <a:lnTo>
                  <a:pt x="3038814" y="0"/>
                </a:lnTo>
                <a:lnTo>
                  <a:pt x="3038814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427076" y="2489889"/>
            <a:ext cx="3038813" cy="3011188"/>
          </a:xfrm>
          <a:custGeom>
            <a:avLst/>
            <a:gdLst/>
            <a:ahLst/>
            <a:cxnLst/>
            <a:rect l="l" t="t" r="r" b="b"/>
            <a:pathLst>
              <a:path w="3038813" h="3011188">
                <a:moveTo>
                  <a:pt x="0" y="0"/>
                </a:moveTo>
                <a:lnTo>
                  <a:pt x="3038813" y="0"/>
                </a:lnTo>
                <a:lnTo>
                  <a:pt x="3038813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06120" y="2489889"/>
            <a:ext cx="3038813" cy="3011188"/>
          </a:xfrm>
          <a:custGeom>
            <a:avLst/>
            <a:gdLst/>
            <a:ahLst/>
            <a:cxnLst/>
            <a:rect l="l" t="t" r="r" b="b"/>
            <a:pathLst>
              <a:path w="3038813" h="3011188">
                <a:moveTo>
                  <a:pt x="0" y="0"/>
                </a:moveTo>
                <a:lnTo>
                  <a:pt x="3038813" y="0"/>
                </a:lnTo>
                <a:lnTo>
                  <a:pt x="3038813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869174" y="2489889"/>
            <a:ext cx="3038813" cy="3011188"/>
          </a:xfrm>
          <a:custGeom>
            <a:avLst/>
            <a:gdLst/>
            <a:ahLst/>
            <a:cxnLst/>
            <a:rect l="l" t="t" r="r" b="b"/>
            <a:pathLst>
              <a:path w="3038813" h="3011188">
                <a:moveTo>
                  <a:pt x="0" y="0"/>
                </a:moveTo>
                <a:lnTo>
                  <a:pt x="3038813" y="0"/>
                </a:lnTo>
                <a:lnTo>
                  <a:pt x="3038813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994218" y="2905110"/>
            <a:ext cx="1477871" cy="2100333"/>
          </a:xfrm>
          <a:custGeom>
            <a:avLst/>
            <a:gdLst/>
            <a:ahLst/>
            <a:cxnLst/>
            <a:rect l="l" t="t" r="r" b="b"/>
            <a:pathLst>
              <a:path w="1477871" h="2100333">
                <a:moveTo>
                  <a:pt x="0" y="0"/>
                </a:moveTo>
                <a:lnTo>
                  <a:pt x="1477870" y="0"/>
                </a:lnTo>
                <a:lnTo>
                  <a:pt x="1477870" y="2100333"/>
                </a:lnTo>
                <a:lnTo>
                  <a:pt x="0" y="2100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976221" y="2905110"/>
            <a:ext cx="824719" cy="2180747"/>
          </a:xfrm>
          <a:custGeom>
            <a:avLst/>
            <a:gdLst/>
            <a:ahLst/>
            <a:cxnLst/>
            <a:rect l="l" t="t" r="r" b="b"/>
            <a:pathLst>
              <a:path w="824719" h="2180747">
                <a:moveTo>
                  <a:pt x="0" y="0"/>
                </a:moveTo>
                <a:lnTo>
                  <a:pt x="824719" y="0"/>
                </a:lnTo>
                <a:lnTo>
                  <a:pt x="824719" y="2180747"/>
                </a:lnTo>
                <a:lnTo>
                  <a:pt x="0" y="2180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35365" y="3137181"/>
            <a:ext cx="2928109" cy="1716604"/>
          </a:xfrm>
          <a:custGeom>
            <a:avLst/>
            <a:gdLst/>
            <a:ahLst/>
            <a:cxnLst/>
            <a:rect l="l" t="t" r="r" b="b"/>
            <a:pathLst>
              <a:path w="2928109" h="1716604">
                <a:moveTo>
                  <a:pt x="0" y="0"/>
                </a:moveTo>
                <a:lnTo>
                  <a:pt x="2928109" y="0"/>
                </a:lnTo>
                <a:lnTo>
                  <a:pt x="2928109" y="1716604"/>
                </a:lnTo>
                <a:lnTo>
                  <a:pt x="0" y="1716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768483" y="2825056"/>
            <a:ext cx="2507756" cy="2438724"/>
          </a:xfrm>
          <a:custGeom>
            <a:avLst/>
            <a:gdLst/>
            <a:ahLst/>
            <a:cxnLst/>
            <a:rect l="l" t="t" r="r" b="b"/>
            <a:pathLst>
              <a:path w="2507756" h="2438724">
                <a:moveTo>
                  <a:pt x="0" y="0"/>
                </a:moveTo>
                <a:lnTo>
                  <a:pt x="2507756" y="0"/>
                </a:lnTo>
                <a:lnTo>
                  <a:pt x="2507756" y="2438724"/>
                </a:lnTo>
                <a:lnTo>
                  <a:pt x="0" y="2438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687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11779" y="896303"/>
            <a:ext cx="11664442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Future Work</a:t>
            </a:r>
            <a:endParaRPr lang="en-US" sz="7000" u="none" strike="noStrike" dirty="0">
              <a:solidFill>
                <a:srgbClr val="923030"/>
              </a:solidFill>
              <a:latin typeface="Avenir Next LT Pro" panose="020B0504020202020204" pitchFamily="34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35365" y="5554363"/>
            <a:ext cx="2928109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Look For Any 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Possibly Missing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Covariates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0077" y="7434271"/>
            <a:ext cx="3417206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While the given covariates are expansive, they surely do not cover everything a sommelier might find important </a:t>
            </a:r>
            <a:r>
              <a:rPr lang="en-US" sz="21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in a wine.</a:t>
            </a:r>
            <a:endParaRPr lang="en-US" sz="2100" u="none" strike="noStrike" dirty="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98418" y="5554363"/>
            <a:ext cx="2928109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Increased Prior 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Selection for Bayesian Log-Reg</a:t>
            </a:r>
            <a:endParaRPr lang="en-US" sz="2800" b="1" u="none" strike="noStrike" dirty="0">
              <a:solidFill>
                <a:srgbClr val="320909"/>
              </a:solidFill>
              <a:latin typeface="Circe Bold"/>
              <a:ea typeface="Circe Bold"/>
              <a:cs typeface="Circe Bold"/>
              <a:sym typeface="Cir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603861" y="7406820"/>
            <a:ext cx="3417206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The utilized prior was not the best,  we need to consider ways to incorporate information from advanced ML methods without easy parameter estimates.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61472" y="5554363"/>
            <a:ext cx="2928109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Differences in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Importance</a:t>
            </a: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Across Colors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40573" y="7434272"/>
            <a:ext cx="2569905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So far, we only established a rudimentary grasp of how the same models differ across color.</a:t>
            </a:r>
            <a:endParaRPr lang="en-US" sz="2100" u="none" strike="noStrike" dirty="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979878" y="5956452"/>
            <a:ext cx="292810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Drink Lots of Wine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3627" y="7406820"/>
            <a:ext cx="2569905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We have not found the time as a group to go out and drink lots of wine and pretend </a:t>
            </a:r>
            <a:r>
              <a:rPr lang="en-US" sz="2100" u="none" strike="noStrike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we’re wine experts</a:t>
            </a: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584937" y="2566758"/>
            <a:ext cx="11118126" cy="5153484"/>
            <a:chOff x="0" y="0"/>
            <a:chExt cx="1369949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99489" cy="6350000"/>
            </a:xfrm>
            <a:custGeom>
              <a:avLst/>
              <a:gdLst/>
              <a:ahLst/>
              <a:cxnLst/>
              <a:rect l="l" t="t" r="r" b="b"/>
              <a:pathLst>
                <a:path w="13699489" h="6350000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blipFill>
              <a:blip r:embed="rId2"/>
              <a:stretch>
                <a:fillRect t="-133759" b="-896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230616" y="8435294"/>
            <a:ext cx="7826765" cy="62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</a:pPr>
            <a:r>
              <a:rPr lang="en-US" sz="7200" dirty="0">
                <a:solidFill>
                  <a:srgbClr val="FDF5E5"/>
                </a:solidFill>
                <a:latin typeface="Avenir Next LT Pro" panose="020B0504020202020204" pitchFamily="34" charset="0"/>
                <a:ea typeface="Kollektif"/>
                <a:cs typeface="Kollektif"/>
                <a:sym typeface="Kollektif"/>
              </a:rPr>
              <a:t>Questions?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1868" y="3758330"/>
            <a:ext cx="4674248" cy="1168562"/>
          </a:xfrm>
          <a:custGeom>
            <a:avLst/>
            <a:gdLst/>
            <a:ahLst/>
            <a:cxnLst/>
            <a:rect l="l" t="t" r="r" b="b"/>
            <a:pathLst>
              <a:path w="4674248" h="1168562">
                <a:moveTo>
                  <a:pt x="0" y="0"/>
                </a:moveTo>
                <a:lnTo>
                  <a:pt x="4674248" y="0"/>
                </a:lnTo>
                <a:lnTo>
                  <a:pt x="4674248" y="1168562"/>
                </a:lnTo>
                <a:lnTo>
                  <a:pt x="0" y="1168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321631"/>
            <a:ext cx="10252059" cy="9643738"/>
            <a:chOff x="0" y="0"/>
            <a:chExt cx="13669412" cy="1285831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23879" b="13370"/>
            <a:stretch>
              <a:fillRect/>
            </a:stretch>
          </p:blipFill>
          <p:spPr>
            <a:xfrm>
              <a:off x="0" y="0"/>
              <a:ext cx="13669412" cy="1285831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60930" y="915086"/>
            <a:ext cx="6818199" cy="147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01"/>
              </a:lnSpc>
              <a:spcBef>
                <a:spcPct val="0"/>
              </a:spcBef>
            </a:pPr>
            <a:r>
              <a:rPr lang="en-US" sz="8300" u="none" strike="noStrike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Credits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04729" y="5630920"/>
            <a:ext cx="437503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UCI Machine Learning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Data Repository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 lang="en-US" sz="2599" u="none" strike="noStrike" dirty="0">
              <a:solidFill>
                <a:srgbClr val="320909"/>
              </a:solidFill>
              <a:latin typeface="Circe Bold"/>
              <a:ea typeface="Circe Bold"/>
              <a:cs typeface="Circe Bold"/>
              <a:sym typeface="Cir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192183" y="7258278"/>
            <a:ext cx="300012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b="1" u="none" strike="noStrike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Dr. Naim Rashid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E358-9AFF-D210-3A0A-AA8522071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204ED0-26A5-9ADA-B56C-8CA8815D6BEF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F68659-DCBB-C23C-F907-7CA15E3DFA91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553BC8-4CC9-E4DA-42FB-3E639DA93A42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B4AF58C-0A68-ADC0-DC53-7B78075E875B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6D92658-21BB-2658-D54D-4BE5E629EE60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CE08DC7-E5CD-A65E-674B-8CA3E7E8AF63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68E710BA-90F1-1605-791E-BD8576717426}"/>
              </a:ext>
            </a:extLst>
          </p:cNvPr>
          <p:cNvSpPr txBox="1"/>
          <p:nvPr/>
        </p:nvSpPr>
        <p:spPr>
          <a:xfrm>
            <a:off x="2171684" y="934403"/>
            <a:ext cx="13944632" cy="125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u="none" strike="noStrike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The Solution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EC06CD8-AEE3-707A-7C46-8B1E3DD27920}"/>
              </a:ext>
            </a:extLst>
          </p:cNvPr>
          <p:cNvSpPr txBox="1">
            <a:spLocks/>
          </p:cNvSpPr>
          <p:nvPr/>
        </p:nvSpPr>
        <p:spPr>
          <a:xfrm>
            <a:off x="826623" y="2664596"/>
            <a:ext cx="15742896" cy="65143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Circe" panose="020B0604020202020204" charset="0"/>
              </a:rPr>
              <a:t>Leverage the Vinho Verde Wine Quality Dataset from the UCI Machine Learning Repository to address the following questions:</a:t>
            </a:r>
          </a:p>
          <a:p>
            <a:pPr marL="0" indent="0">
              <a:buNone/>
            </a:pPr>
            <a:endParaRPr lang="en-US" dirty="0">
              <a:latin typeface="Circe" panose="020B0604020202020204" charset="0"/>
            </a:endParaRPr>
          </a:p>
          <a:p>
            <a:pPr marL="1771650" lvl="3" indent="-457200">
              <a:buFont typeface="+mj-lt"/>
              <a:buAutoNum type="arabicPeriod"/>
            </a:pPr>
            <a:r>
              <a:rPr lang="en-US" sz="2800" dirty="0">
                <a:latin typeface="Circe" panose="020B0604020202020204" charset="0"/>
              </a:rPr>
              <a:t>What chemical properties are most indicative of a good* wine?</a:t>
            </a:r>
          </a:p>
          <a:p>
            <a:pPr marL="1771650" lvl="3" indent="-457200">
              <a:buFont typeface="+mj-lt"/>
              <a:buAutoNum type="arabicPeriod"/>
            </a:pPr>
            <a:endParaRPr lang="en-US" sz="2800" dirty="0">
              <a:latin typeface="Circe" panose="020B0604020202020204" charset="0"/>
            </a:endParaRPr>
          </a:p>
          <a:p>
            <a:pPr marL="1771650" lvl="3" indent="-457200">
              <a:buFont typeface="+mj-lt"/>
              <a:buAutoNum type="arabicPeriod"/>
            </a:pPr>
            <a:r>
              <a:rPr lang="en-US" sz="2800" dirty="0">
                <a:latin typeface="Circe" panose="020B0604020202020204" charset="0"/>
              </a:rPr>
              <a:t>What chemical properties are predictive of a wine’s color?</a:t>
            </a:r>
          </a:p>
          <a:p>
            <a:pPr marL="1771650" lvl="3" indent="-457200">
              <a:buFont typeface="+mj-lt"/>
              <a:buAutoNum type="arabicPeriod"/>
            </a:pPr>
            <a:endParaRPr lang="en-US" sz="2800" dirty="0">
              <a:latin typeface="Circe" panose="020B0604020202020204" charset="0"/>
            </a:endParaRPr>
          </a:p>
          <a:p>
            <a:pPr marL="1771650" lvl="3" indent="-457200">
              <a:buFont typeface="+mj-lt"/>
              <a:buAutoNum type="arabicPeriod"/>
            </a:pPr>
            <a:r>
              <a:rPr lang="en-US" sz="2800" dirty="0">
                <a:latin typeface="Circe" panose="020B0604020202020204" charset="0"/>
              </a:rPr>
              <a:t>Determine whether different chemical properties are valued in different color wines.</a:t>
            </a:r>
          </a:p>
          <a:p>
            <a:pPr marL="0" indent="0">
              <a:buNone/>
            </a:pPr>
            <a:endParaRPr lang="en-US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dirty="0">
              <a:latin typeface="Circe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Circe" panose="020B0604020202020204" charset="0"/>
              </a:rPr>
              <a:t>* Within this dataset, wine quality scores are provided by expert assessors on a scale from 3 to 9, but for the purpose of model comparison, it was dichotomized at </a:t>
            </a:r>
            <a:r>
              <a:rPr lang="en-US" dirty="0"/>
              <a:t>≥ 7.</a:t>
            </a:r>
            <a:endParaRPr lang="en-US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dirty="0">
              <a:latin typeface="Circe" panose="020B0604020202020204" charset="0"/>
            </a:endParaRPr>
          </a:p>
          <a:p>
            <a:pPr marL="0" indent="0">
              <a:buNone/>
            </a:pPr>
            <a:endParaRPr lang="en-US" dirty="0">
              <a:latin typeface="Circe" panose="020B0604020202020204" charset="0"/>
            </a:endParaRPr>
          </a:p>
          <a:p>
            <a:endParaRPr lang="en-US" dirty="0">
              <a:latin typeface="Circe" panose="020B0604020202020204" charset="0"/>
            </a:endParaRPr>
          </a:p>
          <a:p>
            <a:r>
              <a:rPr lang="en-US" dirty="0">
                <a:latin typeface="Circe" panose="020B0604020202020204" charset="0"/>
              </a:rPr>
              <a:t>.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BFA7AFE-DDA8-73E1-A5B6-A60C2F9C5824}"/>
              </a:ext>
            </a:extLst>
          </p:cNvPr>
          <p:cNvSpPr/>
          <p:nvPr/>
        </p:nvSpPr>
        <p:spPr>
          <a:xfrm>
            <a:off x="16230600" y="5566063"/>
            <a:ext cx="1861769" cy="4047325"/>
          </a:xfrm>
          <a:custGeom>
            <a:avLst/>
            <a:gdLst/>
            <a:ahLst/>
            <a:cxnLst/>
            <a:rect l="l" t="t" r="r" b="b"/>
            <a:pathLst>
              <a:path w="1861769" h="4047325">
                <a:moveTo>
                  <a:pt x="0" y="0"/>
                </a:moveTo>
                <a:lnTo>
                  <a:pt x="1861770" y="0"/>
                </a:lnTo>
                <a:lnTo>
                  <a:pt x="1861770" y="4047325"/>
                </a:lnTo>
                <a:lnTo>
                  <a:pt x="0" y="404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3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81B91-01B3-8F2D-35BD-8CC37DBC6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9F2B0FC-98E7-B198-E526-83744B57951B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8D33363-3E06-1D9C-EA6D-0ADDADBE7A60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940F6D-89A3-AF7D-21DA-573F0C03EEE0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91145B-B23C-40E7-EBFB-C53300A1FAAC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E2AF9B-AB35-1B97-C834-AF4C1E9735B9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89128E-2EA4-EC99-53BD-273E34F4B4D2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E76157-CB8F-1C19-353D-A41765C46A71}"/>
              </a:ext>
            </a:extLst>
          </p:cNvPr>
          <p:cNvGrpSpPr/>
          <p:nvPr/>
        </p:nvGrpSpPr>
        <p:grpSpPr>
          <a:xfrm>
            <a:off x="685800" y="2277287"/>
            <a:ext cx="1288851" cy="1827359"/>
            <a:chOff x="1454349" y="3132772"/>
            <a:chExt cx="2648939" cy="375572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013EBA9-DAAC-90F9-B517-69FA25021222}"/>
                </a:ext>
              </a:extLst>
            </p:cNvPr>
            <p:cNvSpPr/>
            <p:nvPr/>
          </p:nvSpPr>
          <p:spPr>
            <a:xfrm>
              <a:off x="1454349" y="3132772"/>
              <a:ext cx="2648939" cy="3755720"/>
            </a:xfrm>
            <a:custGeom>
              <a:avLst/>
              <a:gdLst/>
              <a:ahLst/>
              <a:cxnLst/>
              <a:rect l="l" t="t" r="r" b="b"/>
              <a:pathLst>
                <a:path w="2648939" h="3755720">
                  <a:moveTo>
                    <a:pt x="0" y="0"/>
                  </a:moveTo>
                  <a:lnTo>
                    <a:pt x="2648938" y="0"/>
                  </a:lnTo>
                  <a:lnTo>
                    <a:pt x="2648938" y="3755720"/>
                  </a:lnTo>
                  <a:lnTo>
                    <a:pt x="0" y="375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956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B042363-2D8D-1EA1-6183-64C0830D2BED}"/>
                </a:ext>
              </a:extLst>
            </p:cNvPr>
            <p:cNvSpPr/>
            <p:nvPr/>
          </p:nvSpPr>
          <p:spPr>
            <a:xfrm>
              <a:off x="2136795" y="4102992"/>
              <a:ext cx="1284046" cy="2120797"/>
            </a:xfrm>
            <a:custGeom>
              <a:avLst/>
              <a:gdLst/>
              <a:ahLst/>
              <a:cxnLst/>
              <a:rect l="l" t="t" r="r" b="b"/>
              <a:pathLst>
                <a:path w="1284046" h="2120797">
                  <a:moveTo>
                    <a:pt x="0" y="0"/>
                  </a:moveTo>
                  <a:lnTo>
                    <a:pt x="1284046" y="0"/>
                  </a:lnTo>
                  <a:lnTo>
                    <a:pt x="1284046" y="2120797"/>
                  </a:lnTo>
                  <a:lnTo>
                    <a:pt x="0" y="212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1BF6D1-1B2F-59E8-18D8-D392C3D9637D}"/>
              </a:ext>
            </a:extLst>
          </p:cNvPr>
          <p:cNvGrpSpPr/>
          <p:nvPr/>
        </p:nvGrpSpPr>
        <p:grpSpPr>
          <a:xfrm>
            <a:off x="685799" y="7316249"/>
            <a:ext cx="1288851" cy="1827359"/>
            <a:chOff x="9941258" y="3132772"/>
            <a:chExt cx="2648939" cy="3755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2683D51-716C-B6DE-9A9C-0AE3843410B1}"/>
                </a:ext>
              </a:extLst>
            </p:cNvPr>
            <p:cNvSpPr/>
            <p:nvPr/>
          </p:nvSpPr>
          <p:spPr>
            <a:xfrm>
              <a:off x="9941258" y="3132772"/>
              <a:ext cx="2648939" cy="3755720"/>
            </a:xfrm>
            <a:custGeom>
              <a:avLst/>
              <a:gdLst/>
              <a:ahLst/>
              <a:cxnLst/>
              <a:rect l="l" t="t" r="r" b="b"/>
              <a:pathLst>
                <a:path w="2648939" h="3755720">
                  <a:moveTo>
                    <a:pt x="0" y="0"/>
                  </a:moveTo>
                  <a:lnTo>
                    <a:pt x="2648939" y="0"/>
                  </a:lnTo>
                  <a:lnTo>
                    <a:pt x="2648939" y="3755720"/>
                  </a:lnTo>
                  <a:lnTo>
                    <a:pt x="0" y="375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956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D7491F7-D173-2089-B5E0-40047AF96587}"/>
                </a:ext>
              </a:extLst>
            </p:cNvPr>
            <p:cNvSpPr/>
            <p:nvPr/>
          </p:nvSpPr>
          <p:spPr>
            <a:xfrm>
              <a:off x="10623704" y="4102992"/>
              <a:ext cx="1284046" cy="2120797"/>
            </a:xfrm>
            <a:custGeom>
              <a:avLst/>
              <a:gdLst/>
              <a:ahLst/>
              <a:cxnLst/>
              <a:rect l="l" t="t" r="r" b="b"/>
              <a:pathLst>
                <a:path w="1284046" h="2120797">
                  <a:moveTo>
                    <a:pt x="0" y="0"/>
                  </a:moveTo>
                  <a:lnTo>
                    <a:pt x="1284046" y="0"/>
                  </a:lnTo>
                  <a:lnTo>
                    <a:pt x="1284046" y="2120797"/>
                  </a:lnTo>
                  <a:lnTo>
                    <a:pt x="0" y="212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E78B2A-F0EE-37A8-86C0-33F4FAD298F2}"/>
              </a:ext>
            </a:extLst>
          </p:cNvPr>
          <p:cNvGrpSpPr/>
          <p:nvPr/>
        </p:nvGrpSpPr>
        <p:grpSpPr>
          <a:xfrm>
            <a:off x="685800" y="4776773"/>
            <a:ext cx="1288851" cy="1827359"/>
            <a:chOff x="5697803" y="3132772"/>
            <a:chExt cx="2648939" cy="375572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9D3C78C-D0DF-B4B8-6F74-ACC9B2B8DCBB}"/>
                </a:ext>
              </a:extLst>
            </p:cNvPr>
            <p:cNvSpPr/>
            <p:nvPr/>
          </p:nvSpPr>
          <p:spPr>
            <a:xfrm>
              <a:off x="5697803" y="3132772"/>
              <a:ext cx="2648939" cy="3755720"/>
            </a:xfrm>
            <a:custGeom>
              <a:avLst/>
              <a:gdLst/>
              <a:ahLst/>
              <a:cxnLst/>
              <a:rect l="l" t="t" r="r" b="b"/>
              <a:pathLst>
                <a:path w="2648939" h="3755720">
                  <a:moveTo>
                    <a:pt x="0" y="0"/>
                  </a:moveTo>
                  <a:lnTo>
                    <a:pt x="2648939" y="0"/>
                  </a:lnTo>
                  <a:lnTo>
                    <a:pt x="2648939" y="3755720"/>
                  </a:lnTo>
                  <a:lnTo>
                    <a:pt x="0" y="375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956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68120B6-D362-2DF5-C1FD-E4F79721AE5C}"/>
                </a:ext>
              </a:extLst>
            </p:cNvPr>
            <p:cNvSpPr/>
            <p:nvPr/>
          </p:nvSpPr>
          <p:spPr>
            <a:xfrm>
              <a:off x="6529428" y="3797476"/>
              <a:ext cx="985690" cy="2426313"/>
            </a:xfrm>
            <a:custGeom>
              <a:avLst/>
              <a:gdLst/>
              <a:ahLst/>
              <a:cxnLst/>
              <a:rect l="l" t="t" r="r" b="b"/>
              <a:pathLst>
                <a:path w="985690" h="2426313">
                  <a:moveTo>
                    <a:pt x="0" y="0"/>
                  </a:moveTo>
                  <a:lnTo>
                    <a:pt x="985689" y="0"/>
                  </a:lnTo>
                  <a:lnTo>
                    <a:pt x="985689" y="2426313"/>
                  </a:lnTo>
                  <a:lnTo>
                    <a:pt x="0" y="242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10CB09-BE9B-6BEB-D279-05A24034A2ED}"/>
              </a:ext>
            </a:extLst>
          </p:cNvPr>
          <p:cNvGrpSpPr/>
          <p:nvPr/>
        </p:nvGrpSpPr>
        <p:grpSpPr>
          <a:xfrm>
            <a:off x="9601200" y="2275703"/>
            <a:ext cx="1288851" cy="1827359"/>
            <a:chOff x="14069059" y="3132772"/>
            <a:chExt cx="2648939" cy="375572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D995018-8ADB-9152-9D11-516CA539ADCD}"/>
                </a:ext>
              </a:extLst>
            </p:cNvPr>
            <p:cNvSpPr/>
            <p:nvPr/>
          </p:nvSpPr>
          <p:spPr>
            <a:xfrm>
              <a:off x="14069059" y="3132772"/>
              <a:ext cx="2648939" cy="3755720"/>
            </a:xfrm>
            <a:custGeom>
              <a:avLst/>
              <a:gdLst/>
              <a:ahLst/>
              <a:cxnLst/>
              <a:rect l="l" t="t" r="r" b="b"/>
              <a:pathLst>
                <a:path w="2648939" h="3755720">
                  <a:moveTo>
                    <a:pt x="0" y="0"/>
                  </a:moveTo>
                  <a:lnTo>
                    <a:pt x="2648938" y="0"/>
                  </a:lnTo>
                  <a:lnTo>
                    <a:pt x="2648938" y="3755720"/>
                  </a:lnTo>
                  <a:lnTo>
                    <a:pt x="0" y="375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956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C5C6BBF-9213-11D7-1184-D8BB88F234FB}"/>
                </a:ext>
              </a:extLst>
            </p:cNvPr>
            <p:cNvSpPr/>
            <p:nvPr/>
          </p:nvSpPr>
          <p:spPr>
            <a:xfrm>
              <a:off x="15012900" y="3797476"/>
              <a:ext cx="761256" cy="2426313"/>
            </a:xfrm>
            <a:custGeom>
              <a:avLst/>
              <a:gdLst/>
              <a:ahLst/>
              <a:cxnLst/>
              <a:rect l="l" t="t" r="r" b="b"/>
              <a:pathLst>
                <a:path w="761256" h="2426313">
                  <a:moveTo>
                    <a:pt x="0" y="0"/>
                  </a:moveTo>
                  <a:lnTo>
                    <a:pt x="761256" y="0"/>
                  </a:lnTo>
                  <a:lnTo>
                    <a:pt x="761256" y="2426313"/>
                  </a:lnTo>
                  <a:lnTo>
                    <a:pt x="0" y="242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D6782B0-3DF2-5C5B-60CF-C8B9DA536115}"/>
              </a:ext>
            </a:extLst>
          </p:cNvPr>
          <p:cNvSpPr txBox="1"/>
          <p:nvPr/>
        </p:nvSpPr>
        <p:spPr>
          <a:xfrm>
            <a:off x="890224" y="647700"/>
            <a:ext cx="16507551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u="none" strike="noStrike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Covariates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6A634F4-03C9-A421-C161-37AFF51059C8}"/>
              </a:ext>
            </a:extLst>
          </p:cNvPr>
          <p:cNvSpPr txBox="1"/>
          <p:nvPr/>
        </p:nvSpPr>
        <p:spPr>
          <a:xfrm>
            <a:off x="2286000" y="2151981"/>
            <a:ext cx="336492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Acids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B9B720A-EA8B-6BAA-4722-5C4EB560B854}"/>
              </a:ext>
            </a:extLst>
          </p:cNvPr>
          <p:cNvSpPr txBox="1"/>
          <p:nvPr/>
        </p:nvSpPr>
        <p:spPr>
          <a:xfrm>
            <a:off x="2497912" y="2660330"/>
            <a:ext cx="583632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Fixed Acids</a:t>
            </a: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 remain in a wine when it’s boiled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Volatile Acids</a:t>
            </a: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 evaporate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Citric Acid </a:t>
            </a:r>
            <a:r>
              <a:rPr lang="en-US" sz="21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is a fixed acid, traditionally the acid of choice to boost wine acidity</a:t>
            </a:r>
            <a:endParaRPr lang="en-US" sz="2100" u="sng" strike="noStrike" dirty="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0C55C76-E616-627D-3BCE-551EF984070A}"/>
              </a:ext>
            </a:extLst>
          </p:cNvPr>
          <p:cNvSpPr txBox="1"/>
          <p:nvPr/>
        </p:nvSpPr>
        <p:spPr>
          <a:xfrm>
            <a:off x="2286000" y="4762262"/>
            <a:ext cx="336492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Sugars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3C60571-3B7E-0630-34DB-B3CAA8107E13}"/>
              </a:ext>
            </a:extLst>
          </p:cNvPr>
          <p:cNvSpPr txBox="1"/>
          <p:nvPr/>
        </p:nvSpPr>
        <p:spPr>
          <a:xfrm>
            <a:off x="2497912" y="5323210"/>
            <a:ext cx="489348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Residual sugar</a:t>
            </a: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 is the sugar remaining in wine afte</a:t>
            </a:r>
            <a:r>
              <a:rPr lang="en-US" sz="21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r fermentation, directly affects sweetness</a:t>
            </a:r>
            <a:endParaRPr lang="en-US" sz="2100" u="none" strike="noStrike" dirty="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30954ABF-9622-8E72-2FFB-038036B1C03F}"/>
              </a:ext>
            </a:extLst>
          </p:cNvPr>
          <p:cNvSpPr txBox="1"/>
          <p:nvPr/>
        </p:nvSpPr>
        <p:spPr>
          <a:xfrm>
            <a:off x="2309221" y="7430617"/>
            <a:ext cx="336492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Salts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4A565F4F-ADD2-525C-547F-FF4BABB76421}"/>
              </a:ext>
            </a:extLst>
          </p:cNvPr>
          <p:cNvSpPr txBox="1"/>
          <p:nvPr/>
        </p:nvSpPr>
        <p:spPr>
          <a:xfrm>
            <a:off x="2521133" y="7991565"/>
            <a:ext cx="4641667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Chlorides</a:t>
            </a:r>
            <a:r>
              <a:rPr lang="en-US" sz="2100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 are indicative of</a:t>
            </a:r>
            <a:r>
              <a:rPr lang="en-US" sz="2100" u="none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 sodium chloride content in wines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Sulphates</a:t>
            </a:r>
            <a:r>
              <a:rPr lang="en-US" sz="2100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 are salts or esters of sulfuric acid, naturally occurring</a:t>
            </a:r>
            <a:endParaRPr lang="en-US" sz="2100" u="sng" strike="noStrike" dirty="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861A74FA-9E99-AE60-93D1-F460772E5348}"/>
              </a:ext>
            </a:extLst>
          </p:cNvPr>
          <p:cNvSpPr txBox="1"/>
          <p:nvPr/>
        </p:nvSpPr>
        <p:spPr>
          <a:xfrm>
            <a:off x="11349280" y="2151980"/>
            <a:ext cx="336492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Stabilizers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5EDD2080-9F91-CFAA-420F-7C818398D361}"/>
              </a:ext>
            </a:extLst>
          </p:cNvPr>
          <p:cNvSpPr txBox="1"/>
          <p:nvPr/>
        </p:nvSpPr>
        <p:spPr>
          <a:xfrm>
            <a:off x="11658600" y="2712928"/>
            <a:ext cx="550760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Free SO2</a:t>
            </a:r>
            <a:r>
              <a:rPr lang="en-US" sz="2100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: SO2 still available to protect wine, ensures freshness and stability of wine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Total SO2</a:t>
            </a:r>
            <a:r>
              <a:rPr lang="en-US" sz="21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: Includes already reacted SO2, affects taste and relevant for legal limits</a:t>
            </a:r>
            <a:endParaRPr lang="en-US" sz="2100" u="sng" strike="noStrike" dirty="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61C2BA-2A87-6C27-00B0-5CF6CF45507B}"/>
              </a:ext>
            </a:extLst>
          </p:cNvPr>
          <p:cNvGrpSpPr/>
          <p:nvPr/>
        </p:nvGrpSpPr>
        <p:grpSpPr>
          <a:xfrm>
            <a:off x="9606887" y="4826838"/>
            <a:ext cx="1288851" cy="1827359"/>
            <a:chOff x="1454349" y="3132772"/>
            <a:chExt cx="2648939" cy="3755720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D572206C-172F-24D5-FF6E-B9014209FC2B}"/>
                </a:ext>
              </a:extLst>
            </p:cNvPr>
            <p:cNvSpPr/>
            <p:nvPr/>
          </p:nvSpPr>
          <p:spPr>
            <a:xfrm>
              <a:off x="1454349" y="3132772"/>
              <a:ext cx="2648939" cy="3755720"/>
            </a:xfrm>
            <a:custGeom>
              <a:avLst/>
              <a:gdLst/>
              <a:ahLst/>
              <a:cxnLst/>
              <a:rect l="l" t="t" r="r" b="b"/>
              <a:pathLst>
                <a:path w="2648939" h="3755720">
                  <a:moveTo>
                    <a:pt x="0" y="0"/>
                  </a:moveTo>
                  <a:lnTo>
                    <a:pt x="2648938" y="0"/>
                  </a:lnTo>
                  <a:lnTo>
                    <a:pt x="2648938" y="3755720"/>
                  </a:lnTo>
                  <a:lnTo>
                    <a:pt x="0" y="375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956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4C1FF898-4E11-EC2E-C7CF-E370AFC110DE}"/>
                </a:ext>
              </a:extLst>
            </p:cNvPr>
            <p:cNvSpPr/>
            <p:nvPr/>
          </p:nvSpPr>
          <p:spPr>
            <a:xfrm>
              <a:off x="2136795" y="4102992"/>
              <a:ext cx="1284046" cy="2120797"/>
            </a:xfrm>
            <a:custGeom>
              <a:avLst/>
              <a:gdLst/>
              <a:ahLst/>
              <a:cxnLst/>
              <a:rect l="l" t="t" r="r" b="b"/>
              <a:pathLst>
                <a:path w="1284046" h="2120797">
                  <a:moveTo>
                    <a:pt x="0" y="0"/>
                  </a:moveTo>
                  <a:lnTo>
                    <a:pt x="1284046" y="0"/>
                  </a:lnTo>
                  <a:lnTo>
                    <a:pt x="1284046" y="2120797"/>
                  </a:lnTo>
                  <a:lnTo>
                    <a:pt x="0" y="212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19">
            <a:extLst>
              <a:ext uri="{FF2B5EF4-FFF2-40B4-BE49-F238E27FC236}">
                <a16:creationId xmlns:a16="http://schemas.microsoft.com/office/drawing/2014/main" id="{C4F78416-F09B-4491-829C-5A1AF8CC1817}"/>
              </a:ext>
            </a:extLst>
          </p:cNvPr>
          <p:cNvSpPr txBox="1"/>
          <p:nvPr/>
        </p:nvSpPr>
        <p:spPr>
          <a:xfrm>
            <a:off x="11422197" y="4558764"/>
            <a:ext cx="336492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Alcohol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3BA6073C-65E0-58D8-4650-2C1EF2C18203}"/>
              </a:ext>
            </a:extLst>
          </p:cNvPr>
          <p:cNvSpPr txBox="1"/>
          <p:nvPr/>
        </p:nvSpPr>
        <p:spPr>
          <a:xfrm>
            <a:off x="11731517" y="5119712"/>
            <a:ext cx="5507608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Density</a:t>
            </a:r>
            <a:r>
              <a:rPr lang="en-US" sz="2100" strike="noStrike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: A measure of fermentation, wines grow less dense with fermentation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Alcohol</a:t>
            </a:r>
            <a:r>
              <a:rPr lang="en-US" sz="21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: Another measure of fermentation, directly measures the amount of alcohol present</a:t>
            </a:r>
            <a:endParaRPr lang="en-US" sz="2100" u="sng" strike="noStrike" dirty="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860D92-4A9C-4355-CBB7-15307F8EB49B}"/>
              </a:ext>
            </a:extLst>
          </p:cNvPr>
          <p:cNvGrpSpPr/>
          <p:nvPr/>
        </p:nvGrpSpPr>
        <p:grpSpPr>
          <a:xfrm>
            <a:off x="9610085" y="7352486"/>
            <a:ext cx="1288851" cy="1827359"/>
            <a:chOff x="5697803" y="3132772"/>
            <a:chExt cx="2648939" cy="3755720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78C26997-0D27-9BF2-60D3-BFE2C4609E40}"/>
                </a:ext>
              </a:extLst>
            </p:cNvPr>
            <p:cNvSpPr/>
            <p:nvPr/>
          </p:nvSpPr>
          <p:spPr>
            <a:xfrm>
              <a:off x="5697803" y="3132772"/>
              <a:ext cx="2648939" cy="3755720"/>
            </a:xfrm>
            <a:custGeom>
              <a:avLst/>
              <a:gdLst/>
              <a:ahLst/>
              <a:cxnLst/>
              <a:rect l="l" t="t" r="r" b="b"/>
              <a:pathLst>
                <a:path w="2648939" h="3755720">
                  <a:moveTo>
                    <a:pt x="0" y="0"/>
                  </a:moveTo>
                  <a:lnTo>
                    <a:pt x="2648939" y="0"/>
                  </a:lnTo>
                  <a:lnTo>
                    <a:pt x="2648939" y="3755720"/>
                  </a:lnTo>
                  <a:lnTo>
                    <a:pt x="0" y="375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956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3D1F4D48-12EA-00DC-7EE2-3F6F9274006E}"/>
                </a:ext>
              </a:extLst>
            </p:cNvPr>
            <p:cNvSpPr/>
            <p:nvPr/>
          </p:nvSpPr>
          <p:spPr>
            <a:xfrm>
              <a:off x="6529428" y="3797476"/>
              <a:ext cx="985690" cy="2426313"/>
            </a:xfrm>
            <a:custGeom>
              <a:avLst/>
              <a:gdLst/>
              <a:ahLst/>
              <a:cxnLst/>
              <a:rect l="l" t="t" r="r" b="b"/>
              <a:pathLst>
                <a:path w="985690" h="2426313">
                  <a:moveTo>
                    <a:pt x="0" y="0"/>
                  </a:moveTo>
                  <a:lnTo>
                    <a:pt x="985689" y="0"/>
                  </a:lnTo>
                  <a:lnTo>
                    <a:pt x="985689" y="2426313"/>
                  </a:lnTo>
                  <a:lnTo>
                    <a:pt x="0" y="242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TextBox 19">
            <a:extLst>
              <a:ext uri="{FF2B5EF4-FFF2-40B4-BE49-F238E27FC236}">
                <a16:creationId xmlns:a16="http://schemas.microsoft.com/office/drawing/2014/main" id="{061063BD-298E-8E92-7F89-0ED53AE1CE9F}"/>
              </a:ext>
            </a:extLst>
          </p:cNvPr>
          <p:cNvSpPr txBox="1"/>
          <p:nvPr/>
        </p:nvSpPr>
        <p:spPr>
          <a:xfrm>
            <a:off x="11494075" y="7374483"/>
            <a:ext cx="336492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Acidity</a:t>
            </a: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67EFD836-1BEC-B68D-2551-D6F58DAA1627}"/>
              </a:ext>
            </a:extLst>
          </p:cNvPr>
          <p:cNvSpPr txBox="1"/>
          <p:nvPr/>
        </p:nvSpPr>
        <p:spPr>
          <a:xfrm>
            <a:off x="11731517" y="7913828"/>
            <a:ext cx="489348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sng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pH</a:t>
            </a:r>
            <a:r>
              <a:rPr lang="en-US" sz="21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: Affects taste, color, and stability. Lower pH wines are “sharper” and higher pH wines have softer notes.</a:t>
            </a:r>
            <a:endParaRPr lang="en-US" sz="2100" u="sng" strike="noStrike" dirty="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</p:spTree>
    <p:extLst>
      <p:ext uri="{BB962C8B-B14F-4D97-AF65-F5344CB8AC3E}">
        <p14:creationId xmlns:p14="http://schemas.microsoft.com/office/powerpoint/2010/main" val="3306389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F226-935E-D424-9E5F-BD5773CC9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EF9FED-F1F8-7EA0-82C3-0A6EB312407A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5A00E55-FA53-F8D4-D8B7-E85452E514E3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A74BBA2-6D2E-0C0D-01A8-EFDA1C6C6B98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9F9EB90-6F82-D7EA-529E-1B4A8775E30E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DEF054-E37C-427D-EB8A-03C82555DE6F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6CAD0B5-7264-EDBC-67E3-047C53E6E455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517F738A-FDD2-E940-F579-FF60DE6842F0}"/>
              </a:ext>
            </a:extLst>
          </p:cNvPr>
          <p:cNvSpPr txBox="1"/>
          <p:nvPr/>
        </p:nvSpPr>
        <p:spPr>
          <a:xfrm>
            <a:off x="-2133600" y="203378"/>
            <a:ext cx="13944632" cy="119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Data Description (n=6497)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92818-2E25-07F6-5974-AFD2D1EE0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"/>
          <a:stretch/>
        </p:blipFill>
        <p:spPr bwMode="auto">
          <a:xfrm>
            <a:off x="2768917" y="1401783"/>
            <a:ext cx="12750166" cy="839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66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B9DF-9915-4CB1-C2EB-EE30E20B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856F93-8A83-2788-90D2-2E67849B708A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FD25C3-ABE8-04D8-5D0F-4E4208E899CC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3FFFF9A-642F-11EF-B349-7553DAC9A660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3260B3-779A-7A9C-84B2-6797EDA2BC43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4CAB3E-42EB-7D56-1349-220D2C9E03B6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6D5F44B-8A90-DD41-6952-C22AFA890F31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B207B523-D9F7-ACDF-C9A7-3B0E1409CDCF}"/>
              </a:ext>
            </a:extLst>
          </p:cNvPr>
          <p:cNvSpPr txBox="1"/>
          <p:nvPr/>
        </p:nvSpPr>
        <p:spPr>
          <a:xfrm>
            <a:off x="5609131" y="794867"/>
            <a:ext cx="706973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Avenir Next LT Pro" panose="020B0504020202020204" pitchFamily="34" charset="0"/>
                <a:ea typeface="Cinzel Decorative"/>
                <a:cs typeface="Cinzel Decorative"/>
                <a:sym typeface="Cinzel Decorative"/>
              </a:rPr>
              <a:t>Data Exploration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78999A5-28DB-2E25-C2D1-7DAD746DEECF}"/>
              </a:ext>
            </a:extLst>
          </p:cNvPr>
          <p:cNvSpPr txBox="1">
            <a:spLocks/>
          </p:cNvSpPr>
          <p:nvPr/>
        </p:nvSpPr>
        <p:spPr>
          <a:xfrm>
            <a:off x="1600200" y="2945336"/>
            <a:ext cx="15742896" cy="65143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Circe" panose="020B0604020202020204" charset="0"/>
              </a:rPr>
              <a:t>Start off by splitting 80% of the data into a train set and 20% into a test set. Then, use the training set to build models with cross validation of k = 10 where possible, and then utilize the test set to ascertain model performance.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BEA833-6DD2-C843-CF1D-DC7973ED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32" y="5169090"/>
            <a:ext cx="1415863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60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5ECA-F284-CD63-7A29-E8512A6A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5C692A-4913-D5DB-CD43-FF12B518903C}"/>
              </a:ext>
            </a:extLst>
          </p:cNvPr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12E6632-E798-BCD6-D36D-51400C4C73C7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CE25947-B2A7-4837-305C-B5EFA06C5BDB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3C96FBC-D99E-D062-8953-3DD8EBC4253F}"/>
              </a:ext>
            </a:extLst>
          </p:cNvPr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335D953-44B5-FA94-B765-15F463078954}"/>
                </a:ext>
              </a:extLst>
            </p:cNvPr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E3368AC-CEAC-C3CC-0366-9CA067E37FD9}"/>
                </a:ext>
              </a:extLst>
            </p:cNvPr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4219B91-DB3F-86D6-10C4-3D5F2E502676}"/>
              </a:ext>
            </a:extLst>
          </p:cNvPr>
          <p:cNvGrpSpPr/>
          <p:nvPr/>
        </p:nvGrpSpPr>
        <p:grpSpPr>
          <a:xfrm>
            <a:off x="6986049" y="1943100"/>
            <a:ext cx="4315901" cy="4692980"/>
            <a:chOff x="0" y="0"/>
            <a:chExt cx="5754534" cy="6257306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1ED6D9F3-8C15-F960-CC03-515CE42D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01" r="49139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  <a:ln w="38100">
              <a:solidFill>
                <a:srgbClr val="000080"/>
              </a:solidFill>
            </a:ln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54D471E-E2AB-5986-B795-AE59F9EB9FE9}"/>
              </a:ext>
            </a:extLst>
          </p:cNvPr>
          <p:cNvGrpSpPr/>
          <p:nvPr/>
        </p:nvGrpSpPr>
        <p:grpSpPr>
          <a:xfrm>
            <a:off x="12868617" y="1943100"/>
            <a:ext cx="4315901" cy="4692980"/>
            <a:chOff x="0" y="0"/>
            <a:chExt cx="5754534" cy="6257306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1CF521F0-181D-AEB7-6053-551DBA3F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0480" b="6892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</p:spPr>
        </p:pic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3ABB2B0-4D92-1CC5-E432-E980944A65F0}"/>
              </a:ext>
            </a:extLst>
          </p:cNvPr>
          <p:cNvGrpSpPr/>
          <p:nvPr/>
        </p:nvGrpSpPr>
        <p:grpSpPr>
          <a:xfrm>
            <a:off x="1108048" y="1943100"/>
            <a:ext cx="4315901" cy="4692980"/>
            <a:chOff x="0" y="0"/>
            <a:chExt cx="5754534" cy="6257306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316C991-678C-B58D-5EEA-A21782556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581" t="18873" r="7120" b="20017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63E46276-950A-2950-35F1-97E8F6956173}"/>
              </a:ext>
            </a:extLst>
          </p:cNvPr>
          <p:cNvSpPr txBox="1"/>
          <p:nvPr/>
        </p:nvSpPr>
        <p:spPr>
          <a:xfrm>
            <a:off x="8791018" y="7048403"/>
            <a:ext cx="330607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80"/>
                </a:solidFill>
                <a:latin typeface="Circe Bold"/>
                <a:ea typeface="Circe Bold"/>
                <a:cs typeface="Circe Bold"/>
                <a:sym typeface="Circe Bold"/>
              </a:rPr>
              <a:t>Methodology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502DF68-BEAE-1D3E-0089-E46F0264BF89}"/>
              </a:ext>
            </a:extLst>
          </p:cNvPr>
          <p:cNvSpPr txBox="1"/>
          <p:nvPr/>
        </p:nvSpPr>
        <p:spPr>
          <a:xfrm>
            <a:off x="2910001" y="7048403"/>
            <a:ext cx="330607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923030"/>
                </a:solidFill>
                <a:latin typeface="Circe Bold"/>
                <a:ea typeface="Circe Bold"/>
                <a:cs typeface="Circe Bold"/>
                <a:sym typeface="Circe Bold"/>
              </a:rPr>
              <a:t>Introduction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149F085-1254-1C4F-8E1D-398E17C13E21}"/>
              </a:ext>
            </a:extLst>
          </p:cNvPr>
          <p:cNvSpPr txBox="1"/>
          <p:nvPr/>
        </p:nvSpPr>
        <p:spPr>
          <a:xfrm>
            <a:off x="2910001" y="7605659"/>
            <a:ext cx="259340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The Problem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The Solution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Data Description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7275295-2DD9-9F66-2E64-7394DE493088}"/>
              </a:ext>
            </a:extLst>
          </p:cNvPr>
          <p:cNvSpPr txBox="1"/>
          <p:nvPr/>
        </p:nvSpPr>
        <p:spPr>
          <a:xfrm>
            <a:off x="8791018" y="7498618"/>
            <a:ext cx="301998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Logistic Regression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Bayesian MCMC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Newton Raphson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80"/>
                </a:solidFill>
                <a:latin typeface="Circe"/>
                <a:ea typeface="Circe"/>
                <a:cs typeface="Circe"/>
                <a:sym typeface="Circe"/>
              </a:rPr>
              <a:t>SVM &amp; MLP</a:t>
            </a:r>
            <a:endParaRPr lang="en-US" sz="1600" b="1" dirty="0">
              <a:solidFill>
                <a:srgbClr val="000080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8B0D2E4-EE6D-F7F0-9681-FB350C7E4DA7}"/>
              </a:ext>
            </a:extLst>
          </p:cNvPr>
          <p:cNvSpPr txBox="1"/>
          <p:nvPr/>
        </p:nvSpPr>
        <p:spPr>
          <a:xfrm>
            <a:off x="14668842" y="7605659"/>
            <a:ext cx="259340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Comparison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Conclusions</a:t>
            </a:r>
          </a:p>
          <a:p>
            <a:pPr marL="342900" indent="-342900" algn="l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23030"/>
                </a:solidFill>
                <a:latin typeface="Circe"/>
                <a:ea typeface="Circe"/>
                <a:cs typeface="Circe"/>
                <a:sym typeface="Circe"/>
              </a:rPr>
              <a:t>Future Work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86D0093-ED78-12F5-AE37-93EFCD1F0432}"/>
              </a:ext>
            </a:extLst>
          </p:cNvPr>
          <p:cNvSpPr txBox="1"/>
          <p:nvPr/>
        </p:nvSpPr>
        <p:spPr>
          <a:xfrm>
            <a:off x="14668842" y="7048403"/>
            <a:ext cx="37944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923030"/>
                </a:solidFill>
                <a:latin typeface="Circe Bold"/>
                <a:ea typeface="Circe Bold"/>
                <a:cs typeface="Circe Bold"/>
                <a:sym typeface="Circe Bold"/>
              </a:rPr>
              <a:t>Conclusion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31D5C27-A589-33B6-1EA3-8054001DA6CB}"/>
              </a:ext>
            </a:extLst>
          </p:cNvPr>
          <p:cNvSpPr txBox="1"/>
          <p:nvPr/>
        </p:nvSpPr>
        <p:spPr>
          <a:xfrm>
            <a:off x="1108384" y="6952244"/>
            <a:ext cx="137634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331FFC5-A07B-729D-9678-C5BBAE70017F}"/>
              </a:ext>
            </a:extLst>
          </p:cNvPr>
          <p:cNvSpPr txBox="1"/>
          <p:nvPr/>
        </p:nvSpPr>
        <p:spPr>
          <a:xfrm>
            <a:off x="6986049" y="6952244"/>
            <a:ext cx="159432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008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02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DF281A1-3689-110F-D5F5-4186A746F555}"/>
              </a:ext>
            </a:extLst>
          </p:cNvPr>
          <p:cNvSpPr txBox="1"/>
          <p:nvPr/>
        </p:nvSpPr>
        <p:spPr>
          <a:xfrm>
            <a:off x="12868617" y="6952244"/>
            <a:ext cx="137634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8620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1938" y="1520235"/>
            <a:ext cx="10348358" cy="7523836"/>
          </a:xfrm>
          <a:custGeom>
            <a:avLst/>
            <a:gdLst/>
            <a:ahLst/>
            <a:cxnLst/>
            <a:rect l="l" t="t" r="r" b="b"/>
            <a:pathLst>
              <a:path w="10348358" h="7523836">
                <a:moveTo>
                  <a:pt x="0" y="0"/>
                </a:moveTo>
                <a:lnTo>
                  <a:pt x="10348357" y="0"/>
                </a:lnTo>
                <a:lnTo>
                  <a:pt x="10348357" y="7523836"/>
                </a:lnTo>
                <a:lnTo>
                  <a:pt x="0" y="75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28326"/>
            <a:ext cx="10348358" cy="1193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Segoe UI" panose="020B0502040204020203" pitchFamily="34" charset="0"/>
                <a:ea typeface="Cinzel Decorative"/>
                <a:cs typeface="Segoe UI" panose="020B0502040204020203" pitchFamily="34" charset="0"/>
                <a:sym typeface="Cinzel Decorative"/>
              </a:rPr>
              <a:t>Logistic regression</a:t>
            </a:r>
            <a:endParaRPr lang="en-US" sz="7000" u="none" strike="noStrike" dirty="0">
              <a:solidFill>
                <a:srgbClr val="923030"/>
              </a:solidFill>
              <a:latin typeface="Segoe UI" panose="020B0502040204020203" pitchFamily="34" charset="0"/>
              <a:ea typeface="Cinzel Decorative"/>
              <a:cs typeface="Segoe UI" panose="020B0502040204020203" pitchFamily="34" charset="0"/>
              <a:sym typeface="Cinzel Decorativ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9862062" y="1995419"/>
            <a:ext cx="6326555" cy="6246035"/>
          </a:xfrm>
          <a:custGeom>
            <a:avLst/>
            <a:gdLst/>
            <a:ahLst/>
            <a:cxnLst/>
            <a:rect l="l" t="t" r="r" b="b"/>
            <a:pathLst>
              <a:path w="6326555" h="6246035">
                <a:moveTo>
                  <a:pt x="6326555" y="0"/>
                </a:moveTo>
                <a:lnTo>
                  <a:pt x="0" y="0"/>
                </a:lnTo>
                <a:lnTo>
                  <a:pt x="0" y="6246035"/>
                </a:lnTo>
                <a:lnTo>
                  <a:pt x="6326555" y="6246035"/>
                </a:lnTo>
                <a:lnTo>
                  <a:pt x="63265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52600" y="2981934"/>
            <a:ext cx="616996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8"/>
              </a:lnSpc>
            </a:pPr>
            <a:r>
              <a:rPr lang="en-US" sz="3600" dirty="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Start off simple – fit a simple logistic regression model with all the covariates!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1255</Words>
  <Application>Microsoft Office PowerPoint</Application>
  <PresentationFormat>Custom</PresentationFormat>
  <Paragraphs>271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Cinzel Decorative</vt:lpstr>
      <vt:lpstr>Segoe UI</vt:lpstr>
      <vt:lpstr>Circe Bold</vt:lpstr>
      <vt:lpstr>Kollektif</vt:lpstr>
      <vt:lpstr>Circe</vt:lpstr>
      <vt:lpstr>Avenir Next LT Pro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Elegant Vintage Illustrative Wine Tasting Catalog</dc:title>
  <cp:lastModifiedBy>Sim, Julian Woojin</cp:lastModifiedBy>
  <cp:revision>11</cp:revision>
  <dcterms:created xsi:type="dcterms:W3CDTF">2006-08-16T00:00:00Z</dcterms:created>
  <dcterms:modified xsi:type="dcterms:W3CDTF">2025-04-29T19:48:23Z</dcterms:modified>
  <dc:identifier>DAGlbp7j4l8</dc:identifier>
</cp:coreProperties>
</file>